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7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242F"/>
    <a:srgbClr val="AB192D"/>
    <a:srgbClr val="CF1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82" y="-24"/>
      </p:cViewPr>
      <p:guideLst>
        <p:guide orient="horz" pos="2160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FDB05-A439-425E-9718-63DF7748644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92396-8FEB-4CAB-B4CB-6AA38CFCF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0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FS_ArrowArtwo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96170"/>
            <a:ext cx="9162406" cy="5971032"/>
          </a:xfrm>
          <a:prstGeom prst="rect">
            <a:avLst/>
          </a:prstGeom>
        </p:spPr>
      </p:pic>
      <p:pic>
        <p:nvPicPr>
          <p:cNvPr id="8" name="Picture 7" descr="EF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86" y="311258"/>
            <a:ext cx="1476756" cy="251460"/>
          </a:xfrm>
          <a:prstGeom prst="rect">
            <a:avLst/>
          </a:prstGeom>
        </p:spPr>
      </p:pic>
      <p:pic>
        <p:nvPicPr>
          <p:cNvPr id="9" name="Picture 8" descr="EFS_Taglin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910" y="210578"/>
            <a:ext cx="1718274" cy="100680"/>
          </a:xfrm>
          <a:prstGeom prst="rect">
            <a:avLst/>
          </a:prstGeom>
        </p:spPr>
      </p:pic>
      <p:pic>
        <p:nvPicPr>
          <p:cNvPr id="12" name="Picture 11" descr="EFS_DynastyTyp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073" y="1882448"/>
            <a:ext cx="6327373" cy="328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5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53203" cy="9110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27125" y="127406"/>
            <a:ext cx="8690260" cy="7284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204514"/>
            <a:ext cx="8229600" cy="47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512466" y="6469204"/>
            <a:ext cx="482613" cy="21544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/>
            <a:fld id="{910325A7-BD14-F548-8C71-EA38C571FE53}" type="slidenum">
              <a:rPr lang="en-US" sz="800" smtClean="0">
                <a:solidFill>
                  <a:schemeClr val="bg1"/>
                </a:solidFill>
                <a:latin typeface="Arial"/>
                <a:cs typeface="Arial"/>
              </a:rPr>
              <a:pPr algn="r"/>
              <a:t>‹#›</a:t>
            </a:fld>
            <a:endParaRPr lang="en-US" sz="8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104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88752" y="10324"/>
            <a:ext cx="87526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Insert Headline Here…</a:t>
            </a:r>
            <a:br>
              <a:rPr lang="en-US" dirty="0" smtClean="0"/>
            </a:br>
            <a:r>
              <a:rPr lang="en-US" dirty="0" smtClean="0"/>
              <a:t>may run two lines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1517" y="6473415"/>
            <a:ext cx="1600739" cy="268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Proprietary &amp;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ed_Foote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2336"/>
            <a:ext cx="9162406" cy="54406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53203" cy="9110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125" y="127406"/>
            <a:ext cx="8690260" cy="7284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4514"/>
            <a:ext cx="8229600" cy="47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3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CF102D"/>
          </a:solidFill>
          <a:latin typeface="Arial"/>
          <a:ea typeface="+mj-ea"/>
          <a:cs typeface="Arial"/>
        </a:defRPr>
      </a:lvl1pPr>
    </p:titleStyle>
    <p:bodyStyle>
      <a:lvl1pPr marL="230188" indent="-230188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085850" indent="-1714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Enablement Process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8751" y="1556902"/>
            <a:ext cx="1051599" cy="1053133"/>
          </a:xfrm>
          <a:prstGeom prst="roundRect">
            <a:avLst>
              <a:gd name="adj" fmla="val 11317"/>
            </a:avLst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752" y="1717893"/>
            <a:ext cx="107140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Spend</a:t>
            </a:r>
            <a:r>
              <a:rPr lang="en-US" sz="1600" dirty="0"/>
              <a:t> </a:t>
            </a:r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Analysis</a:t>
            </a:r>
            <a:r>
              <a:rPr lang="en-US" sz="1600" dirty="0"/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95840" y="1709847"/>
            <a:ext cx="138177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  <a:latin typeface="Arial"/>
                <a:cs typeface="Arial"/>
              </a:rPr>
              <a:t>EFS</a:t>
            </a:r>
            <a:endParaRPr lang="en-US" b="1" u="sng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38414" y="1709846"/>
            <a:ext cx="138177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  <a:latin typeface="Arial"/>
                <a:cs typeface="Arial"/>
              </a:rPr>
              <a:t>SUPPLIER</a:t>
            </a:r>
            <a:endParaRPr lang="en-US" b="1" u="sng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23562" y="1709847"/>
            <a:ext cx="138177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  <a:latin typeface="Arial"/>
                <a:cs typeface="Arial"/>
              </a:rPr>
              <a:t>BUYER</a:t>
            </a:r>
            <a:endParaRPr lang="en-US" b="1" u="sng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80988" y="1709847"/>
            <a:ext cx="138177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  <a:latin typeface="Arial"/>
                <a:cs typeface="Arial"/>
              </a:rPr>
              <a:t>EFS</a:t>
            </a:r>
            <a:endParaRPr lang="en-US" b="1" u="sng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747581" y="1537261"/>
            <a:ext cx="1051599" cy="1053133"/>
          </a:xfrm>
          <a:prstGeom prst="roundRect">
            <a:avLst>
              <a:gd name="adj" fmla="val 11317"/>
            </a:avLst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47582" y="1717893"/>
            <a:ext cx="107140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Vendor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Analysis</a:t>
            </a:r>
            <a:endParaRPr lang="en-US" sz="1600" dirty="0"/>
          </a:p>
        </p:txBody>
      </p:sp>
      <p:sp>
        <p:nvSpPr>
          <p:cNvPr id="61" name="Rounded Rectangle 60"/>
          <p:cNvSpPr/>
          <p:nvPr/>
        </p:nvSpPr>
        <p:spPr>
          <a:xfrm>
            <a:off x="3309333" y="1556902"/>
            <a:ext cx="1051599" cy="1053133"/>
          </a:xfrm>
          <a:prstGeom prst="roundRect">
            <a:avLst>
              <a:gd name="adj" fmla="val 11317"/>
            </a:avLst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89524" y="1648328"/>
            <a:ext cx="107140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Prep for Vendor Contact</a:t>
            </a:r>
            <a:endParaRPr lang="en-US" sz="1600" b="1" dirty="0"/>
          </a:p>
        </p:txBody>
      </p:sp>
      <p:sp>
        <p:nvSpPr>
          <p:cNvPr id="66" name="Rounded Rectangle 65"/>
          <p:cNvSpPr/>
          <p:nvPr/>
        </p:nvSpPr>
        <p:spPr>
          <a:xfrm>
            <a:off x="4873009" y="1541636"/>
            <a:ext cx="1051599" cy="1053133"/>
          </a:xfrm>
          <a:prstGeom prst="roundRect">
            <a:avLst>
              <a:gd name="adj" fmla="val 11317"/>
            </a:avLst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63104" y="1722170"/>
            <a:ext cx="107140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Contact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Vendors</a:t>
            </a:r>
            <a:endParaRPr lang="en-US" sz="1600" b="1" dirty="0"/>
          </a:p>
        </p:txBody>
      </p:sp>
      <p:sp>
        <p:nvSpPr>
          <p:cNvPr id="68" name="Rounded Rectangle 67"/>
          <p:cNvSpPr/>
          <p:nvPr/>
        </p:nvSpPr>
        <p:spPr>
          <a:xfrm>
            <a:off x="6424127" y="1526207"/>
            <a:ext cx="1051599" cy="1053133"/>
          </a:xfrm>
          <a:prstGeom prst="roundRect">
            <a:avLst>
              <a:gd name="adj" fmla="val 11317"/>
            </a:avLst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5936706" y="1752884"/>
            <a:ext cx="487421" cy="589850"/>
            <a:chOff x="1835036" y="2124852"/>
            <a:chExt cx="487421" cy="589850"/>
          </a:xfrm>
          <a:solidFill>
            <a:schemeClr val="bg1">
              <a:lumMod val="75000"/>
            </a:schemeClr>
          </a:solidFill>
        </p:grpSpPr>
        <p:sp>
          <p:nvSpPr>
            <p:cNvPr id="70" name="Isosceles Triangle 69"/>
            <p:cNvSpPr/>
            <p:nvPr/>
          </p:nvSpPr>
          <p:spPr>
            <a:xfrm rot="5400000">
              <a:off x="1912673" y="2304917"/>
              <a:ext cx="589850" cy="229719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1" name="Right Arrow 70"/>
            <p:cNvSpPr/>
            <p:nvPr/>
          </p:nvSpPr>
          <p:spPr>
            <a:xfrm>
              <a:off x="1835036" y="2133600"/>
              <a:ext cx="487421" cy="581102"/>
            </a:xfrm>
            <a:prstGeom prst="rightArrow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385588" y="1753179"/>
            <a:ext cx="487421" cy="589850"/>
            <a:chOff x="1835036" y="2124852"/>
            <a:chExt cx="487421" cy="589850"/>
          </a:xfrm>
          <a:solidFill>
            <a:schemeClr val="bg1">
              <a:lumMod val="75000"/>
            </a:schemeClr>
          </a:solidFill>
        </p:grpSpPr>
        <p:sp>
          <p:nvSpPr>
            <p:cNvPr id="64" name="Isosceles Triangle 63"/>
            <p:cNvSpPr/>
            <p:nvPr/>
          </p:nvSpPr>
          <p:spPr>
            <a:xfrm rot="5400000">
              <a:off x="1912673" y="2304917"/>
              <a:ext cx="589850" cy="229719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5" name="Right Arrow 64"/>
            <p:cNvSpPr/>
            <p:nvPr/>
          </p:nvSpPr>
          <p:spPr>
            <a:xfrm>
              <a:off x="1835036" y="2133600"/>
              <a:ext cx="487421" cy="581102"/>
            </a:xfrm>
            <a:prstGeom prst="rightArrow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821912" y="1753474"/>
            <a:ext cx="487421" cy="589850"/>
            <a:chOff x="1835036" y="2124852"/>
            <a:chExt cx="487421" cy="589850"/>
          </a:xfrm>
          <a:solidFill>
            <a:schemeClr val="bg1">
              <a:lumMod val="75000"/>
            </a:schemeClr>
          </a:solidFill>
        </p:grpSpPr>
        <p:sp>
          <p:nvSpPr>
            <p:cNvPr id="54" name="Isosceles Triangle 53"/>
            <p:cNvSpPr/>
            <p:nvPr/>
          </p:nvSpPr>
          <p:spPr>
            <a:xfrm rot="5400000">
              <a:off x="1912673" y="2304917"/>
              <a:ext cx="589850" cy="229719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5" name="Right Arrow 54"/>
            <p:cNvSpPr/>
            <p:nvPr/>
          </p:nvSpPr>
          <p:spPr>
            <a:xfrm>
              <a:off x="1835036" y="2133600"/>
              <a:ext cx="487421" cy="581102"/>
            </a:xfrm>
            <a:prstGeom prst="rightArrow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60160" y="1753475"/>
            <a:ext cx="487421" cy="589850"/>
            <a:chOff x="1835036" y="2124852"/>
            <a:chExt cx="487421" cy="589850"/>
          </a:xfrm>
          <a:solidFill>
            <a:schemeClr val="bg1">
              <a:lumMod val="75000"/>
            </a:schemeClr>
          </a:solidFill>
        </p:grpSpPr>
        <p:sp>
          <p:nvSpPr>
            <p:cNvPr id="10" name="Isosceles Triangle 9"/>
            <p:cNvSpPr/>
            <p:nvPr/>
          </p:nvSpPr>
          <p:spPr>
            <a:xfrm rot="5400000">
              <a:off x="1912673" y="2304917"/>
              <a:ext cx="589850" cy="229719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835036" y="2133600"/>
              <a:ext cx="487421" cy="581102"/>
            </a:xfrm>
            <a:prstGeom prst="rightArrow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5" name="Rounded Rectangle 74"/>
          <p:cNvSpPr/>
          <p:nvPr/>
        </p:nvSpPr>
        <p:spPr>
          <a:xfrm>
            <a:off x="7979582" y="1521241"/>
            <a:ext cx="1051599" cy="1053133"/>
          </a:xfrm>
          <a:prstGeom prst="roundRect">
            <a:avLst>
              <a:gd name="adj" fmla="val 11317"/>
            </a:avLst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7492161" y="1753476"/>
            <a:ext cx="487421" cy="589850"/>
            <a:chOff x="1835036" y="2124852"/>
            <a:chExt cx="487421" cy="589850"/>
          </a:xfrm>
          <a:solidFill>
            <a:schemeClr val="bg1">
              <a:lumMod val="75000"/>
            </a:schemeClr>
          </a:solidFill>
        </p:grpSpPr>
        <p:sp>
          <p:nvSpPr>
            <p:cNvPr id="73" name="Isosceles Triangle 72"/>
            <p:cNvSpPr/>
            <p:nvPr/>
          </p:nvSpPr>
          <p:spPr>
            <a:xfrm rot="5400000">
              <a:off x="1912673" y="2304917"/>
              <a:ext cx="589850" cy="229719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4" name="Right Arrow 73"/>
            <p:cNvSpPr/>
            <p:nvPr/>
          </p:nvSpPr>
          <p:spPr>
            <a:xfrm>
              <a:off x="1835036" y="2133600"/>
              <a:ext cx="487421" cy="581102"/>
            </a:xfrm>
            <a:prstGeom prst="rightArrow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402505" y="1726023"/>
            <a:ext cx="113964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Enable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Suppliers</a:t>
            </a:r>
            <a:endParaRPr lang="en-US" sz="16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7935557" y="1741063"/>
            <a:ext cx="113964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Begin Paying!</a:t>
            </a:r>
            <a:endParaRPr lang="en-US" sz="16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35537" y="2610035"/>
            <a:ext cx="1300204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Obtain Vendor List from Client/Prospect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RUN Vendor Match using layout provided by EFS (Optional)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Compare Vendor List against EFS enabled vendors (optional)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Share results with Client/Prospect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32722" y="2610035"/>
            <a:ext cx="1377837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Scrub Results with Client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Target vendors with annual spend over 20K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Remove vendors paid via ACH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Remove Vendors with special terms/pricing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194474" y="2610035"/>
            <a:ext cx="137783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Determine if EFS or client will</a:t>
            </a:r>
          </a:p>
          <a:p>
            <a:r>
              <a:rPr lang="en-US" sz="1100" b="1" dirty="0" smtClean="0">
                <a:latin typeface="Arial"/>
                <a:cs typeface="Arial"/>
              </a:rPr>
              <a:t>contact vendors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Create client branded supplier letter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Determine messaging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09889" y="2638148"/>
            <a:ext cx="13778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Send letters/emails</a:t>
            </a:r>
          </a:p>
          <a:p>
            <a:endParaRPr lang="en-US" sz="1100" b="1" dirty="0" smtClean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Call vendors 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Record results 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Gather information 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Share results with Client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83409" y="2610035"/>
            <a:ext cx="13778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Create Vendor Master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Create Client Vendor Records</a:t>
            </a:r>
          </a:p>
          <a:p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85" name="Right Arrow 84"/>
          <p:cNvSpPr/>
          <p:nvPr/>
        </p:nvSpPr>
        <p:spPr>
          <a:xfrm>
            <a:off x="6677" y="2690669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6" name="Right Arrow 85"/>
          <p:cNvSpPr/>
          <p:nvPr/>
        </p:nvSpPr>
        <p:spPr>
          <a:xfrm>
            <a:off x="0" y="3361043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7" name="Right Arrow 86"/>
          <p:cNvSpPr/>
          <p:nvPr/>
        </p:nvSpPr>
        <p:spPr>
          <a:xfrm>
            <a:off x="2381" y="4199281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8" name="Right Arrow 87"/>
          <p:cNvSpPr/>
          <p:nvPr/>
        </p:nvSpPr>
        <p:spPr>
          <a:xfrm>
            <a:off x="5745" y="5200507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9" name="Right Arrow 88"/>
          <p:cNvSpPr/>
          <p:nvPr/>
        </p:nvSpPr>
        <p:spPr>
          <a:xfrm>
            <a:off x="1602114" y="2690669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0" name="Right Arrow 89"/>
          <p:cNvSpPr/>
          <p:nvPr/>
        </p:nvSpPr>
        <p:spPr>
          <a:xfrm>
            <a:off x="1599733" y="3188351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1" name="Right Arrow 90"/>
          <p:cNvSpPr/>
          <p:nvPr/>
        </p:nvSpPr>
        <p:spPr>
          <a:xfrm>
            <a:off x="1599733" y="3862244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2" name="Right Arrow 91"/>
          <p:cNvSpPr/>
          <p:nvPr/>
        </p:nvSpPr>
        <p:spPr>
          <a:xfrm>
            <a:off x="1599733" y="4364687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3" name="Right Arrow 92"/>
          <p:cNvSpPr/>
          <p:nvPr/>
        </p:nvSpPr>
        <p:spPr>
          <a:xfrm>
            <a:off x="3165698" y="2690669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4" name="Right Arrow 93"/>
          <p:cNvSpPr/>
          <p:nvPr/>
        </p:nvSpPr>
        <p:spPr>
          <a:xfrm>
            <a:off x="3165698" y="3361043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5" name="Right Arrow 94"/>
          <p:cNvSpPr/>
          <p:nvPr/>
        </p:nvSpPr>
        <p:spPr>
          <a:xfrm>
            <a:off x="3168219" y="4028008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6" name="Right Arrow 95"/>
          <p:cNvSpPr/>
          <p:nvPr/>
        </p:nvSpPr>
        <p:spPr>
          <a:xfrm>
            <a:off x="4686385" y="2716069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7" name="Right Arrow 96"/>
          <p:cNvSpPr/>
          <p:nvPr/>
        </p:nvSpPr>
        <p:spPr>
          <a:xfrm>
            <a:off x="4676945" y="3219499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8" name="Right Arrow 97"/>
          <p:cNvSpPr/>
          <p:nvPr/>
        </p:nvSpPr>
        <p:spPr>
          <a:xfrm>
            <a:off x="4682120" y="3557444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9" name="Right Arrow 98"/>
          <p:cNvSpPr/>
          <p:nvPr/>
        </p:nvSpPr>
        <p:spPr>
          <a:xfrm>
            <a:off x="4681623" y="3890819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0" name="Right Arrow 99"/>
          <p:cNvSpPr/>
          <p:nvPr/>
        </p:nvSpPr>
        <p:spPr>
          <a:xfrm>
            <a:off x="4676945" y="4391446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1" name="Right Arrow 100"/>
          <p:cNvSpPr/>
          <p:nvPr/>
        </p:nvSpPr>
        <p:spPr>
          <a:xfrm>
            <a:off x="6253743" y="2690669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" name="Right Arrow 101"/>
          <p:cNvSpPr/>
          <p:nvPr/>
        </p:nvSpPr>
        <p:spPr>
          <a:xfrm>
            <a:off x="6237044" y="3200061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7864723" y="2610035"/>
            <a:ext cx="137783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Client submits batch payments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EFS notifies vendor of payments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Vendor processes </a:t>
            </a:r>
            <a:r>
              <a:rPr lang="en-US" sz="1100" b="1" dirty="0">
                <a:latin typeface="Arial"/>
                <a:cs typeface="Arial"/>
              </a:rPr>
              <a:t>p</a:t>
            </a:r>
            <a:r>
              <a:rPr lang="en-US" sz="1100" b="1" dirty="0" smtClean="0">
                <a:latin typeface="Arial"/>
                <a:cs typeface="Arial"/>
              </a:rPr>
              <a:t>ayments </a:t>
            </a:r>
          </a:p>
          <a:p>
            <a:endParaRPr lang="en-US" sz="1100" b="1" dirty="0" smtClean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Transactions available to client for review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r>
              <a:rPr lang="en-US" sz="1100" b="1" dirty="0" smtClean="0">
                <a:latin typeface="Arial"/>
                <a:cs typeface="Arial"/>
              </a:rPr>
              <a:t>Service team assists vendors with collecting payments.</a:t>
            </a:r>
          </a:p>
          <a:p>
            <a:endParaRPr lang="en-US" sz="1100" b="1" dirty="0">
              <a:latin typeface="Arial"/>
              <a:cs typeface="Arial"/>
            </a:endParaRPr>
          </a:p>
          <a:p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15" name="Right Arrow 114"/>
          <p:cNvSpPr/>
          <p:nvPr/>
        </p:nvSpPr>
        <p:spPr>
          <a:xfrm>
            <a:off x="7817427" y="2690669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6" name="Right Arrow 115"/>
          <p:cNvSpPr/>
          <p:nvPr/>
        </p:nvSpPr>
        <p:spPr>
          <a:xfrm>
            <a:off x="7819919" y="3188351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7" name="Right Arrow 116"/>
          <p:cNvSpPr/>
          <p:nvPr/>
        </p:nvSpPr>
        <p:spPr>
          <a:xfrm>
            <a:off x="7831964" y="3862244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8" name="Right Arrow 117"/>
          <p:cNvSpPr/>
          <p:nvPr/>
        </p:nvSpPr>
        <p:spPr>
          <a:xfrm>
            <a:off x="7837631" y="4538519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8" name="Right Arrow 77"/>
          <p:cNvSpPr/>
          <p:nvPr/>
        </p:nvSpPr>
        <p:spPr>
          <a:xfrm>
            <a:off x="7831964" y="5200507"/>
            <a:ext cx="118130" cy="104286"/>
          </a:xfrm>
          <a:prstGeom prst="rightArrow">
            <a:avLst>
              <a:gd name="adj1" fmla="val 50000"/>
              <a:gd name="adj2" fmla="val 5913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3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0" grpId="0"/>
      <p:bldP spid="61" grpId="0" animBg="1"/>
      <p:bldP spid="62" grpId="0"/>
      <p:bldP spid="66" grpId="0" animBg="1"/>
      <p:bldP spid="67" grpId="0"/>
      <p:bldP spid="68" grpId="0" animBg="1"/>
      <p:bldP spid="75" grpId="0" animBg="1"/>
      <p:bldP spid="76" grpId="0"/>
      <p:bldP spid="77" grpId="0"/>
      <p:bldP spid="81" grpId="0"/>
      <p:bldP spid="82" grpId="0"/>
      <p:bldP spid="83" grpId="0"/>
      <p:bldP spid="84" grpId="0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14" grpId="0"/>
      <p:bldP spid="115" grpId="0" animBg="1"/>
      <p:bldP spid="116" grpId="0" animBg="1"/>
      <p:bldP spid="117" grpId="0" animBg="1"/>
      <p:bldP spid="118" grpId="0" animBg="1"/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Vendor Enrollment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43" y="1057450"/>
            <a:ext cx="8230313" cy="47430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73457" y="1160110"/>
            <a:ext cx="7369791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Overview – Outlines who the client is, what they are looking to do, and the anticipated timeline.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Vendor file – Complete information in the correct format for optimum match results.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Messaging for the Vendor Enrollment Campaign – Letter from client, script, setting proper expectations.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Updates – Determine schedule and process for regular updates to the client.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Vendor Support – Once payment files are flowing to EFS, and payments are going out to vendors, the Vendor Support Team reaches out to assist vendors in processing payments.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1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Supplier Messaging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20700" lvl="0" indent="-355600" fontAlgn="base">
              <a:spcBef>
                <a:spcPct val="0"/>
              </a:spcBef>
              <a:spcAft>
                <a:spcPct val="0"/>
              </a:spcAft>
              <a:buClr>
                <a:srgbClr val="056CB6"/>
              </a:buClr>
              <a:buFont typeface="Wingdings" charset="2"/>
              <a:buChar char="§"/>
            </a:pP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We are </a:t>
            </a:r>
            <a:r>
              <a:rPr lang="en-US" sz="1800" b="1" i="1" dirty="0">
                <a:solidFill>
                  <a:srgbClr val="7F7F7F"/>
                </a:solidFill>
                <a:ea typeface="MS PGothic" pitchFamily="34" charset="-128"/>
              </a:rPr>
              <a:t>(a) requiring or (b) strongly encouraging </a:t>
            </a: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our suppliers to enroll in this program no later than </a:t>
            </a:r>
            <a:r>
              <a:rPr lang="en-US" sz="1800" b="1" i="1" dirty="0">
                <a:solidFill>
                  <a:srgbClr val="7F7F7F"/>
                </a:solidFill>
                <a:ea typeface="MS PGothic" pitchFamily="34" charset="-128"/>
              </a:rPr>
              <a:t>(insert enrollment date).  </a:t>
            </a: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Our e-Payables program is a major corporate initiative.  </a:t>
            </a:r>
          </a:p>
          <a:p>
            <a:pPr marL="520700" lvl="0" indent="-355600" fontAlgn="base">
              <a:spcBef>
                <a:spcPct val="0"/>
              </a:spcBef>
              <a:spcAft>
                <a:spcPct val="0"/>
              </a:spcAft>
              <a:buClr>
                <a:srgbClr val="056CB6"/>
              </a:buClr>
              <a:buNone/>
            </a:pPr>
            <a:endParaRPr lang="en-US" sz="1800" dirty="0">
              <a:solidFill>
                <a:srgbClr val="008000"/>
              </a:solidFill>
              <a:ea typeface="MS PGothic" pitchFamily="34" charset="-128"/>
            </a:endParaRPr>
          </a:p>
          <a:p>
            <a:pPr marL="520700" lvl="0" indent="-355600" fontAlgn="base">
              <a:spcBef>
                <a:spcPct val="0"/>
              </a:spcBef>
              <a:spcAft>
                <a:spcPct val="0"/>
              </a:spcAft>
              <a:buClr>
                <a:srgbClr val="056CB6"/>
              </a:buClr>
              <a:buFont typeface="Wingdings" charset="2"/>
              <a:buChar char="§"/>
            </a:pP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Let suppliers know that e-Payables is </a:t>
            </a:r>
            <a:r>
              <a:rPr lang="en-US" sz="1800" dirty="0" smtClean="0">
                <a:solidFill>
                  <a:srgbClr val="7F7F7F"/>
                </a:solidFill>
                <a:ea typeface="MS PGothic" pitchFamily="34" charset="-128"/>
              </a:rPr>
              <a:t>ABC Company’s </a:t>
            </a:r>
            <a:r>
              <a:rPr lang="en-US" sz="1800" b="1" i="1" dirty="0">
                <a:solidFill>
                  <a:srgbClr val="7F7F7F"/>
                </a:solidFill>
                <a:ea typeface="MS PGothic" pitchFamily="34" charset="-128"/>
              </a:rPr>
              <a:t>preferred payment method</a:t>
            </a:r>
          </a:p>
          <a:p>
            <a:pPr marL="520700" lvl="0" indent="-355600" fontAlgn="base">
              <a:spcBef>
                <a:spcPct val="0"/>
              </a:spcBef>
              <a:spcAft>
                <a:spcPct val="0"/>
              </a:spcAft>
              <a:buClr>
                <a:srgbClr val="056CB6"/>
              </a:buClr>
              <a:buNone/>
            </a:pPr>
            <a:endParaRPr lang="en-US" sz="1800" dirty="0">
              <a:solidFill>
                <a:srgbClr val="7F7F7F"/>
              </a:solidFill>
              <a:ea typeface="MS PGothic" pitchFamily="34" charset="-128"/>
            </a:endParaRPr>
          </a:p>
          <a:p>
            <a:pPr marL="520700" lvl="0" indent="-355600" fontAlgn="base">
              <a:spcBef>
                <a:spcPct val="0"/>
              </a:spcBef>
              <a:spcAft>
                <a:spcPct val="0"/>
              </a:spcAft>
              <a:buClr>
                <a:srgbClr val="056CB6"/>
              </a:buClr>
              <a:buFont typeface="Wingdings" charset="2"/>
              <a:buChar char="§"/>
            </a:pPr>
            <a:r>
              <a:rPr lang="en-US" sz="1800" b="1" i="1" dirty="0">
                <a:solidFill>
                  <a:srgbClr val="7F7F7F"/>
                </a:solidFill>
                <a:ea typeface="MS PGothic" pitchFamily="34" charset="-128"/>
              </a:rPr>
              <a:t>Preferred Vendor Status </a:t>
            </a: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– Priority status for future </a:t>
            </a:r>
            <a:r>
              <a:rPr lang="en-US" sz="1800" dirty="0" smtClean="0">
                <a:solidFill>
                  <a:srgbClr val="7F7F7F"/>
                </a:solidFill>
                <a:ea typeface="MS PGothic" pitchFamily="34" charset="-128"/>
              </a:rPr>
              <a:t>ABC Company </a:t>
            </a: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sourcing decisions</a:t>
            </a:r>
          </a:p>
          <a:p>
            <a:pPr marL="520700" lvl="0" indent="-355600" fontAlgn="base">
              <a:spcBef>
                <a:spcPct val="0"/>
              </a:spcBef>
              <a:spcAft>
                <a:spcPct val="0"/>
              </a:spcAft>
              <a:buClr>
                <a:srgbClr val="056CB6"/>
              </a:buClr>
              <a:buFont typeface="Wingdings" charset="2"/>
              <a:buChar char="§"/>
            </a:pPr>
            <a:endParaRPr lang="en-US" sz="1800" dirty="0">
              <a:solidFill>
                <a:srgbClr val="7F7F7F"/>
              </a:solidFill>
              <a:ea typeface="MS PGothic" pitchFamily="34" charset="-128"/>
            </a:endParaRPr>
          </a:p>
          <a:p>
            <a:pPr marL="520700" lvl="0" indent="-355600" fontAlgn="base">
              <a:spcBef>
                <a:spcPct val="0"/>
              </a:spcBef>
              <a:spcAft>
                <a:spcPct val="0"/>
              </a:spcAft>
              <a:buClr>
                <a:srgbClr val="056CB6"/>
              </a:buClr>
              <a:buFont typeface="Wingdings" charset="2"/>
              <a:buChar char="§"/>
            </a:pPr>
            <a:r>
              <a:rPr lang="en-US" sz="1800" b="1" i="1" dirty="0">
                <a:solidFill>
                  <a:srgbClr val="7F7F7F"/>
                </a:solidFill>
                <a:ea typeface="MS PGothic" pitchFamily="34" charset="-128"/>
              </a:rPr>
              <a:t>“Carrot” </a:t>
            </a: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– </a:t>
            </a:r>
            <a:r>
              <a:rPr lang="en-US" sz="1800" dirty="0" smtClean="0">
                <a:solidFill>
                  <a:srgbClr val="7F7F7F"/>
                </a:solidFill>
                <a:ea typeface="MS PGothic" pitchFamily="34" charset="-128"/>
              </a:rPr>
              <a:t>Guaranteed </a:t>
            </a: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funds </a:t>
            </a:r>
            <a:r>
              <a:rPr lang="en-US" sz="1800" dirty="0" smtClean="0">
                <a:solidFill>
                  <a:srgbClr val="7F7F7F"/>
                </a:solidFill>
                <a:ea typeface="MS PGothic" pitchFamily="34" charset="-128"/>
              </a:rPr>
              <a:t>are </a:t>
            </a: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available </a:t>
            </a:r>
            <a:r>
              <a:rPr lang="en-US" sz="1800" dirty="0" smtClean="0">
                <a:solidFill>
                  <a:srgbClr val="7F7F7F"/>
                </a:solidFill>
                <a:ea typeface="MS PGothic" pitchFamily="34" charset="-128"/>
              </a:rPr>
              <a:t>immediately upon successful payment processing.  </a:t>
            </a:r>
            <a:endParaRPr lang="en-US" sz="1800" dirty="0">
              <a:solidFill>
                <a:srgbClr val="7F7F7F"/>
              </a:solidFill>
              <a:ea typeface="MS PGothic" pitchFamily="34" charset="-128"/>
            </a:endParaRPr>
          </a:p>
          <a:p>
            <a:pPr marL="520700" lvl="0" indent="-355600" fontAlgn="base">
              <a:spcBef>
                <a:spcPct val="0"/>
              </a:spcBef>
              <a:spcAft>
                <a:spcPct val="0"/>
              </a:spcAft>
              <a:buClr>
                <a:srgbClr val="056CB6"/>
              </a:buClr>
              <a:buNone/>
            </a:pPr>
            <a:endParaRPr lang="en-US" sz="1800" dirty="0">
              <a:solidFill>
                <a:srgbClr val="7F7F7F"/>
              </a:solidFill>
              <a:ea typeface="MS PGothic" pitchFamily="34" charset="-128"/>
            </a:endParaRPr>
          </a:p>
          <a:p>
            <a:pPr marL="520700" lvl="0" indent="-355600" fontAlgn="base">
              <a:spcBef>
                <a:spcPct val="0"/>
              </a:spcBef>
              <a:spcAft>
                <a:spcPct val="0"/>
              </a:spcAft>
              <a:buClr>
                <a:srgbClr val="056CB6"/>
              </a:buClr>
              <a:buFont typeface="Wingdings" charset="2"/>
              <a:buChar char="§"/>
            </a:pPr>
            <a:r>
              <a:rPr lang="en-US" sz="1800" b="1" i="1" dirty="0">
                <a:solidFill>
                  <a:srgbClr val="7F7F7F"/>
                </a:solidFill>
                <a:ea typeface="MS PGothic" pitchFamily="34" charset="-128"/>
              </a:rPr>
              <a:t>“Stick” </a:t>
            </a: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– </a:t>
            </a:r>
            <a:r>
              <a:rPr lang="en-US" sz="1800" dirty="0" smtClean="0">
                <a:solidFill>
                  <a:srgbClr val="7F7F7F"/>
                </a:solidFill>
                <a:ea typeface="MS PGothic" pitchFamily="34" charset="-128"/>
              </a:rPr>
              <a:t>ABC Company </a:t>
            </a: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is fully committed to eliminating paper checks and realizing the efficiencies of e-Payables.  Going forward, E-Payables will be the only way to receive expedited payments from </a:t>
            </a:r>
            <a:r>
              <a:rPr lang="en-US" sz="1800" dirty="0" smtClean="0">
                <a:solidFill>
                  <a:srgbClr val="7F7F7F"/>
                </a:solidFill>
                <a:ea typeface="MS PGothic" pitchFamily="34" charset="-128"/>
              </a:rPr>
              <a:t>ABC Company </a:t>
            </a:r>
            <a:r>
              <a:rPr lang="en-US" sz="1800" dirty="0">
                <a:solidFill>
                  <a:srgbClr val="7F7F7F"/>
                </a:solidFill>
                <a:ea typeface="MS PGothic" pitchFamily="34" charset="-128"/>
              </a:rPr>
              <a:t>and payments made via other methods will be made approximately 60 days after invoice date or per the maximum allowable timeframe under your contract</a:t>
            </a:r>
            <a:r>
              <a:rPr lang="en-US" sz="1800" dirty="0" smtClean="0">
                <a:solidFill>
                  <a:srgbClr val="7F7F7F"/>
                </a:solidFill>
                <a:ea typeface="MS PGothic" pitchFamily="34" charset="-128"/>
              </a:rPr>
              <a:t>.</a:t>
            </a:r>
            <a:endParaRPr lang="en-US" sz="1800" dirty="0">
              <a:solidFill>
                <a:srgbClr val="7F7F7F"/>
              </a:solidFill>
              <a:ea typeface="MS PGothic" pitchFamily="34" charset="-128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Clr>
                <a:srgbClr val="056CB6"/>
              </a:buClr>
              <a:buFont typeface="Wingdings" charset="2"/>
              <a:buChar char="§"/>
            </a:pPr>
            <a:endParaRPr lang="en-US" sz="1800" dirty="0">
              <a:solidFill>
                <a:srgbClr val="7F7F7F"/>
              </a:solidFill>
              <a:ea typeface="MS PGothic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400</Words>
  <Application>Microsoft Office PowerPoint</Application>
  <PresentationFormat>On-screen Show (4:3)</PresentationFormat>
  <Paragraphs>99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Vendor Enablement Process</vt:lpstr>
      <vt:lpstr>Process for Vendor Enrollment </vt:lpstr>
      <vt:lpstr>Supplier Messaging Recommendations</vt:lpstr>
    </vt:vector>
  </TitlesOfParts>
  <Company>North American Power and Gas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Wronski</dc:creator>
  <cp:lastModifiedBy>Andrew Schimmel</cp:lastModifiedBy>
  <cp:revision>48</cp:revision>
  <dcterms:created xsi:type="dcterms:W3CDTF">2015-04-27T13:47:32Z</dcterms:created>
  <dcterms:modified xsi:type="dcterms:W3CDTF">2015-07-20T22:36:08Z</dcterms:modified>
</cp:coreProperties>
</file>