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3"/>
  </p:notesMasterIdLst>
  <p:handoutMasterIdLst>
    <p:handoutMasterId r:id="rId14"/>
  </p:handoutMasterIdLst>
  <p:sldIdLst>
    <p:sldId id="272" r:id="rId2"/>
    <p:sldId id="273" r:id="rId3"/>
    <p:sldId id="274" r:id="rId4"/>
    <p:sldId id="277" r:id="rId5"/>
    <p:sldId id="285" r:id="rId6"/>
    <p:sldId id="286" r:id="rId7"/>
    <p:sldId id="287" r:id="rId8"/>
    <p:sldId id="288" r:id="rId9"/>
    <p:sldId id="291" r:id="rId10"/>
    <p:sldId id="271" r:id="rId11"/>
    <p:sldId id="289" r:id="rId12"/>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pitchFamily="2" charset="0"/>
        <a:ea typeface="+mn-ea"/>
        <a:cs typeface="+mn-cs"/>
      </a:defRPr>
    </a:lvl1pPr>
    <a:lvl2pPr marL="457200" algn="l" rtl="0" fontAlgn="base">
      <a:spcBef>
        <a:spcPct val="0"/>
      </a:spcBef>
      <a:spcAft>
        <a:spcPct val="0"/>
      </a:spcAft>
      <a:defRPr sz="2000" kern="1200">
        <a:solidFill>
          <a:schemeClr val="tx1"/>
        </a:solidFill>
        <a:latin typeface="Arial" pitchFamily="2" charset="0"/>
        <a:ea typeface="+mn-ea"/>
        <a:cs typeface="+mn-cs"/>
      </a:defRPr>
    </a:lvl2pPr>
    <a:lvl3pPr marL="914400" algn="l" rtl="0" fontAlgn="base">
      <a:spcBef>
        <a:spcPct val="0"/>
      </a:spcBef>
      <a:spcAft>
        <a:spcPct val="0"/>
      </a:spcAft>
      <a:defRPr sz="2000" kern="1200">
        <a:solidFill>
          <a:schemeClr val="tx1"/>
        </a:solidFill>
        <a:latin typeface="Arial" pitchFamily="2" charset="0"/>
        <a:ea typeface="+mn-ea"/>
        <a:cs typeface="+mn-cs"/>
      </a:defRPr>
    </a:lvl3pPr>
    <a:lvl4pPr marL="1371600" algn="l" rtl="0" fontAlgn="base">
      <a:spcBef>
        <a:spcPct val="0"/>
      </a:spcBef>
      <a:spcAft>
        <a:spcPct val="0"/>
      </a:spcAft>
      <a:defRPr sz="2000" kern="1200">
        <a:solidFill>
          <a:schemeClr val="tx1"/>
        </a:solidFill>
        <a:latin typeface="Arial" pitchFamily="2" charset="0"/>
        <a:ea typeface="+mn-ea"/>
        <a:cs typeface="+mn-cs"/>
      </a:defRPr>
    </a:lvl4pPr>
    <a:lvl5pPr marL="1828800" algn="l" rtl="0" fontAlgn="base">
      <a:spcBef>
        <a:spcPct val="0"/>
      </a:spcBef>
      <a:spcAft>
        <a:spcPct val="0"/>
      </a:spcAft>
      <a:defRPr sz="2000" kern="1200">
        <a:solidFill>
          <a:schemeClr val="tx1"/>
        </a:solidFill>
        <a:latin typeface="Arial" pitchFamily="2" charset="0"/>
        <a:ea typeface="+mn-ea"/>
        <a:cs typeface="+mn-cs"/>
      </a:defRPr>
    </a:lvl5pPr>
    <a:lvl6pPr marL="2286000" algn="l" defTabSz="914400" rtl="0" eaLnBrk="1" latinLnBrk="0" hangingPunct="1">
      <a:defRPr sz="2000" kern="1200">
        <a:solidFill>
          <a:schemeClr val="tx1"/>
        </a:solidFill>
        <a:latin typeface="Arial" pitchFamily="2" charset="0"/>
        <a:ea typeface="+mn-ea"/>
        <a:cs typeface="+mn-cs"/>
      </a:defRPr>
    </a:lvl6pPr>
    <a:lvl7pPr marL="2743200" algn="l" defTabSz="914400" rtl="0" eaLnBrk="1" latinLnBrk="0" hangingPunct="1">
      <a:defRPr sz="2000" kern="1200">
        <a:solidFill>
          <a:schemeClr val="tx1"/>
        </a:solidFill>
        <a:latin typeface="Arial" pitchFamily="2" charset="0"/>
        <a:ea typeface="+mn-ea"/>
        <a:cs typeface="+mn-cs"/>
      </a:defRPr>
    </a:lvl7pPr>
    <a:lvl8pPr marL="3200400" algn="l" defTabSz="914400" rtl="0" eaLnBrk="1" latinLnBrk="0" hangingPunct="1">
      <a:defRPr sz="2000" kern="1200">
        <a:solidFill>
          <a:schemeClr val="tx1"/>
        </a:solidFill>
        <a:latin typeface="Arial" pitchFamily="2" charset="0"/>
        <a:ea typeface="+mn-ea"/>
        <a:cs typeface="+mn-cs"/>
      </a:defRPr>
    </a:lvl8pPr>
    <a:lvl9pPr marL="3657600" algn="l" defTabSz="914400" rtl="0" eaLnBrk="1" latinLnBrk="0" hangingPunct="1">
      <a:defRPr sz="2000" kern="1200">
        <a:solidFill>
          <a:schemeClr val="tx1"/>
        </a:solidFill>
        <a:latin typeface="Arial" pitchFamily="2"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pos="431" userDrawn="1">
          <p15:clr>
            <a:srgbClr val="A4A3A4"/>
          </p15:clr>
        </p15:guide>
        <p15:guide id="4" orient="horz" pos="1026" userDrawn="1">
          <p15:clr>
            <a:srgbClr val="A4A3A4"/>
          </p15:clr>
        </p15:guide>
      </p15:sldGuideLst>
    </p:ext>
    <p:ext uri="{2D200454-40CA-4A62-9FC3-DE9A4176ACB9}">
      <p15:notesGuideLst xmlns="" xmlns:p15="http://schemas.microsoft.com/office/powerpoint/2012/main">
        <p15:guide id="1" orient="horz" pos="2927">
          <p15:clr>
            <a:srgbClr val="A4A3A4"/>
          </p15:clr>
        </p15:guide>
        <p15:guide id="2" pos="2209">
          <p15:clr>
            <a:srgbClr val="A4A3A4"/>
          </p15:clr>
        </p15:guide>
        <p15:guide id="3" orient="horz" pos="2930">
          <p15:clr>
            <a:srgbClr val="A4A3A4"/>
          </p15:clr>
        </p15:guide>
        <p15:guide id="4" pos="2212">
          <p15:clr>
            <a:srgbClr val="A4A3A4"/>
          </p15:clr>
        </p15:guide>
        <p15:guide id="5" orient="horz" pos="2924">
          <p15:clr>
            <a:srgbClr val="A4A3A4"/>
          </p15:clr>
        </p15:guide>
        <p15:guide id="6"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E47"/>
    <a:srgbClr val="B20000"/>
    <a:srgbClr val="E60000"/>
    <a:srgbClr val="1C2962"/>
    <a:srgbClr val="EA8B00"/>
    <a:srgbClr val="CC0000"/>
    <a:srgbClr val="D5000C"/>
    <a:srgbClr val="99DF07"/>
    <a:srgbClr val="FF00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6" autoAdjust="0"/>
    <p:restoredTop sz="95742" autoAdjust="0"/>
  </p:normalViewPr>
  <p:slideViewPr>
    <p:cSldViewPr snapToGrid="0" snapToObjects="1">
      <p:cViewPr varScale="1">
        <p:scale>
          <a:sx n="87" d="100"/>
          <a:sy n="87" d="100"/>
        </p:scale>
        <p:origin x="-821" y="-379"/>
      </p:cViewPr>
      <p:guideLst>
        <p:guide orient="horz" pos="2160"/>
        <p:guide orient="horz" pos="1026"/>
        <p:guide pos="2880"/>
        <p:guide pos="4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80" d="100"/>
          <a:sy n="80" d="100"/>
        </p:scale>
        <p:origin x="-1181" y="-58"/>
      </p:cViewPr>
      <p:guideLst>
        <p:guide orient="horz" pos="2927"/>
        <p:guide orient="horz" pos="2930"/>
        <p:guide orient="horz" pos="2924"/>
        <p:guide pos="2209"/>
        <p:guide pos="2212"/>
        <p:guide pos="220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gradFill flip="none" rotWithShape="1">
              <a:gsLst>
                <a:gs pos="0">
                  <a:schemeClr val="bg2"/>
                </a:gs>
                <a:gs pos="100000">
                  <a:schemeClr val="bg2">
                    <a:lumMod val="75000"/>
                  </a:schemeClr>
                </a:gs>
              </a:gsLst>
              <a:lin ang="5400000" scaled="1"/>
              <a:tileRect/>
            </a:gradFill>
            <a:ln>
              <a:noFill/>
            </a:ln>
            <a:effectLst/>
          </c:spPr>
          <c:invertIfNegative val="0"/>
          <c:cat>
            <c:numRef>
              <c:f>Sheet1!$A$2:$A$5</c:f>
              <c:numCache>
                <c:formatCode>General</c:formatCode>
                <c:ptCount val="4"/>
                <c:pt idx="0">
                  <c:v>2004</c:v>
                </c:pt>
                <c:pt idx="1">
                  <c:v>2007</c:v>
                </c:pt>
                <c:pt idx="2">
                  <c:v>2010</c:v>
                </c:pt>
                <c:pt idx="3">
                  <c:v>2013</c:v>
                </c:pt>
              </c:numCache>
            </c:numRef>
          </c:cat>
          <c:val>
            <c:numRef>
              <c:f>Sheet1!$B$2:$B$5</c:f>
              <c:numCache>
                <c:formatCode>0%</c:formatCode>
                <c:ptCount val="4"/>
                <c:pt idx="0">
                  <c:v>0.81</c:v>
                </c:pt>
                <c:pt idx="1">
                  <c:v>0.74</c:v>
                </c:pt>
                <c:pt idx="2">
                  <c:v>0.56999999999999995</c:v>
                </c:pt>
                <c:pt idx="3">
                  <c:v>0.5</c:v>
                </c:pt>
              </c:numCache>
            </c:numRef>
          </c:val>
        </c:ser>
        <c:dLbls>
          <c:showLegendKey val="0"/>
          <c:showVal val="0"/>
          <c:showCatName val="0"/>
          <c:showSerName val="0"/>
          <c:showPercent val="0"/>
          <c:showBubbleSize val="0"/>
        </c:dLbls>
        <c:gapWidth val="139"/>
        <c:overlap val="-27"/>
        <c:axId val="192690816"/>
        <c:axId val="192704896"/>
      </c:barChart>
      <c:catAx>
        <c:axId val="192690816"/>
        <c:scaling>
          <c:orientation val="minMax"/>
        </c:scaling>
        <c:delete val="0"/>
        <c:axPos val="b"/>
        <c:numFmt formatCode="General" sourceLinked="1"/>
        <c:majorTickMark val="out"/>
        <c:minorTickMark val="none"/>
        <c:tickLblPos val="nextTo"/>
        <c:spPr>
          <a:noFill/>
          <a:ln w="6350" cap="flat" cmpd="sng" algn="ctr">
            <a:solidFill>
              <a:schemeClr val="tx1">
                <a:lumMod val="65000"/>
                <a:lumOff val="3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704896"/>
        <c:crosses val="autoZero"/>
        <c:auto val="1"/>
        <c:lblAlgn val="ctr"/>
        <c:lblOffset val="100"/>
        <c:noMultiLvlLbl val="0"/>
      </c:catAx>
      <c:valAx>
        <c:axId val="192704896"/>
        <c:scaling>
          <c:orientation val="minMax"/>
        </c:scaling>
        <c:delete val="0"/>
        <c:axPos val="l"/>
        <c:numFmt formatCode="0%" sourceLinked="1"/>
        <c:majorTickMark val="none"/>
        <c:minorTickMark val="none"/>
        <c:tickLblPos val="nextTo"/>
        <c:spPr>
          <a:noFill/>
          <a:ln w="6350">
            <a:solidFill>
              <a:schemeClr val="tx1">
                <a:lumMod val="65000"/>
                <a:lumOff val="3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690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Sheet1!$B$1</c:f>
              <c:strCache>
                <c:ptCount val="1"/>
                <c:pt idx="0">
                  <c:v>Actual</c:v>
                </c:pt>
              </c:strCache>
            </c:strRef>
          </c:tx>
          <c:invertIfNegative val="0"/>
          <c:dLbls>
            <c:dLbl>
              <c:idx val="0"/>
              <c:layout>
                <c:manualLayout>
                  <c:x val="-5.8343486018695642E-3"/>
                  <c:y val="-2.8097176889906095E-2"/>
                </c:manualLayout>
              </c:layout>
              <c:dLblPos val="ctr"/>
              <c:showLegendKey val="0"/>
              <c:showVal val="1"/>
              <c:showCatName val="0"/>
              <c:showSerName val="0"/>
              <c:showPercent val="0"/>
              <c:showBubbleSize val="0"/>
            </c:dLbl>
            <c:dLbl>
              <c:idx val="1"/>
              <c:layout>
                <c:manualLayout>
                  <c:x val="-1.4585871504673911E-3"/>
                  <c:y val="-2.527655427410954E-2"/>
                </c:manualLayout>
              </c:layout>
              <c:dLblPos val="ctr"/>
              <c:showLegendKey val="0"/>
              <c:showVal val="1"/>
              <c:showCatName val="0"/>
              <c:showSerName val="0"/>
              <c:showPercent val="0"/>
              <c:showBubbleSize val="0"/>
            </c:dLbl>
            <c:dLbl>
              <c:idx val="2"/>
              <c:layout>
                <c:manualLayout>
                  <c:x val="-1.4585871504673911E-3"/>
                  <c:y val="-3.5791257935499692E-2"/>
                </c:manualLayout>
              </c:layout>
              <c:dLblPos val="ctr"/>
              <c:showLegendKey val="0"/>
              <c:showVal val="1"/>
              <c:showCatName val="0"/>
              <c:showSerName val="0"/>
              <c:showPercent val="0"/>
              <c:showBubbleSize val="0"/>
            </c:dLbl>
            <c:dLbl>
              <c:idx val="3"/>
              <c:layout>
                <c:manualLayout>
                  <c:x val="0"/>
                  <c:y val="-3.8102391710301178E-2"/>
                </c:manualLayout>
              </c:layout>
              <c:dLblPos val="ctr"/>
              <c:showLegendKey val="0"/>
              <c:showVal val="1"/>
              <c:showCatName val="0"/>
              <c:showSerName val="0"/>
              <c:showPercent val="0"/>
              <c:showBubbleSize val="0"/>
            </c:dLbl>
            <c:dLbl>
              <c:idx val="4"/>
              <c:layout>
                <c:manualLayout>
                  <c:x val="0"/>
                  <c:y val="-3.8360911767371039E-2"/>
                </c:manualLayout>
              </c:layout>
              <c:dLblPos val="ctr"/>
              <c:showLegendKey val="0"/>
              <c:showVal val="1"/>
              <c:showCatName val="0"/>
              <c:showSerName val="0"/>
              <c:showPercent val="0"/>
              <c:showBubbleSize val="0"/>
            </c:dLbl>
            <c:dLbl>
              <c:idx val="5"/>
              <c:layout>
                <c:manualLayout>
                  <c:x val="0"/>
                  <c:y val="-4.1698352401038342E-2"/>
                </c:manualLayout>
              </c:layout>
              <c:dLblPos val="ctr"/>
              <c:showLegendKey val="0"/>
              <c:showVal val="1"/>
              <c:showCatName val="0"/>
              <c:showSerName val="0"/>
              <c:showPercent val="0"/>
              <c:showBubbleSize val="0"/>
            </c:dLbl>
            <c:dLbl>
              <c:idx val="6"/>
              <c:layout>
                <c:manualLayout>
                  <c:x val="0"/>
                  <c:y val="-5.5809016753165658E-2"/>
                </c:manualLayout>
              </c:layout>
              <c:dLblPos val="ctr"/>
              <c:showLegendKey val="0"/>
              <c:showVal val="1"/>
              <c:showCatName val="0"/>
              <c:showSerName val="0"/>
              <c:showPercent val="0"/>
              <c:showBubbleSize val="0"/>
            </c:dLbl>
            <c:dLbl>
              <c:idx val="7"/>
              <c:layout>
                <c:manualLayout>
                  <c:x val="0"/>
                  <c:y val="-6.8125365348362443E-2"/>
                </c:manualLayout>
              </c:layout>
              <c:dLblPos val="ctr"/>
              <c:showLegendKey val="0"/>
              <c:showVal val="1"/>
              <c:showCatName val="0"/>
              <c:showSerName val="0"/>
              <c:showPercent val="0"/>
              <c:showBubbleSize val="0"/>
            </c:dLbl>
            <c:dLbl>
              <c:idx val="8"/>
              <c:layout>
                <c:manualLayout>
                  <c:x val="0"/>
                  <c:y val="-9.1214715565750171E-2"/>
                </c:manualLayout>
              </c:layout>
              <c:dLblPos val="ctr"/>
              <c:showLegendKey val="0"/>
              <c:showVal val="1"/>
              <c:showCatName val="0"/>
              <c:showSerName val="0"/>
              <c:showPercent val="0"/>
              <c:showBubbleSize val="0"/>
            </c:dLbl>
            <c:dLbl>
              <c:idx val="9"/>
              <c:layout>
                <c:manualLayout>
                  <c:x val="0"/>
                  <c:y val="-0.11200048328148125"/>
                </c:manualLayout>
              </c:layout>
              <c:dLblPos val="ctr"/>
              <c:showLegendKey val="0"/>
              <c:showVal val="1"/>
              <c:showCatName val="0"/>
              <c:showSerName val="0"/>
              <c:showPercent val="0"/>
              <c:showBubbleSize val="0"/>
            </c:dLbl>
            <c:dLbl>
              <c:idx val="10"/>
              <c:layout>
                <c:manualLayout>
                  <c:x val="0"/>
                  <c:y val="-0.13252017966699775"/>
                </c:manualLayout>
              </c:layout>
              <c:dLblPos val="ctr"/>
              <c:showLegendKey val="0"/>
              <c:showVal val="1"/>
              <c:showCatName val="0"/>
              <c:showSerName val="0"/>
              <c:showPercent val="0"/>
              <c:showBubbleSize val="0"/>
            </c:dLbl>
            <c:dLbl>
              <c:idx val="11"/>
              <c:layout>
                <c:manualLayout>
                  <c:x val="2.9171743009347288E-3"/>
                  <c:y val="-0.13329551774193835"/>
                </c:manualLayout>
              </c:layout>
              <c:dLblPos val="ctr"/>
              <c:showLegendKey val="0"/>
              <c:showVal val="1"/>
              <c:showCatName val="0"/>
              <c:showSerName val="0"/>
              <c:showPercent val="0"/>
              <c:showBubbleSize val="0"/>
            </c:dLbl>
            <c:dLbl>
              <c:idx val="12"/>
              <c:layout>
                <c:manualLayout>
                  <c:x val="-5.348091103442303E-17"/>
                  <c:y val="-0.14279124372133847"/>
                </c:manualLayout>
              </c:layout>
              <c:dLblPos val="ctr"/>
              <c:showLegendKey val="0"/>
              <c:showVal val="1"/>
              <c:showCatName val="0"/>
              <c:showSerName val="0"/>
              <c:showPercent val="0"/>
              <c:showBubbleSize val="0"/>
            </c:dLbl>
            <c:dLbl>
              <c:idx val="13"/>
              <c:layout>
                <c:manualLayout>
                  <c:x val="-1.4585871504673911E-3"/>
                  <c:y val="-0.15049287604007683"/>
                </c:manualLayout>
              </c:layout>
              <c:dLblPos val="ctr"/>
              <c:showLegendKey val="0"/>
              <c:showVal val="1"/>
              <c:showCatName val="0"/>
              <c:showSerName val="0"/>
              <c:showPercent val="0"/>
              <c:showBubbleSize val="0"/>
            </c:dLbl>
            <c:dLbl>
              <c:idx val="14"/>
              <c:layout>
                <c:manualLayout>
                  <c:x val="0"/>
                  <c:y val="-0.16204121573720859"/>
                </c:manualLayout>
              </c:layout>
              <c:dLblPos val="ctr"/>
              <c:showLegendKey val="0"/>
              <c:showVal val="1"/>
              <c:showCatName val="0"/>
              <c:showSerName val="0"/>
              <c:showPercent val="0"/>
              <c:showBubbleSize val="0"/>
            </c:dLbl>
            <c:dLbl>
              <c:idx val="15"/>
              <c:layout>
                <c:manualLayout>
                  <c:x val="0"/>
                  <c:y val="-0.18281943217979493"/>
                </c:manualLayout>
              </c:layout>
              <c:dLblPos val="ctr"/>
              <c:showLegendKey val="0"/>
              <c:showVal val="1"/>
              <c:showCatName val="0"/>
              <c:showSerName val="0"/>
              <c:showPercent val="0"/>
              <c:showBubbleSize val="0"/>
            </c:dLbl>
            <c:dLbl>
              <c:idx val="16"/>
              <c:layout>
                <c:manualLayout>
                  <c:x val="0"/>
                  <c:y val="-0.19231515815919506"/>
                </c:manualLayout>
              </c:layout>
              <c:dLblPos val="ctr"/>
              <c:showLegendKey val="0"/>
              <c:showVal val="1"/>
              <c:showCatName val="0"/>
              <c:showSerName val="0"/>
              <c:showPercent val="0"/>
              <c:showBubbleSize val="0"/>
            </c:dLbl>
            <c:dLbl>
              <c:idx val="17"/>
              <c:layout>
                <c:manualLayout>
                  <c:x val="-2.9171743009347821E-3"/>
                  <c:y val="-0.21053127204305463"/>
                </c:manualLayout>
              </c:layout>
              <c:dLblPos val="ctr"/>
              <c:showLegendKey val="0"/>
              <c:showVal val="1"/>
              <c:showCatName val="0"/>
              <c:showSerName val="0"/>
              <c:showPercent val="0"/>
              <c:showBubbleSize val="0"/>
            </c:dLbl>
            <c:dLbl>
              <c:idx val="18"/>
              <c:layout>
                <c:manualLayout>
                  <c:x val="0"/>
                  <c:y val="-0.22823789708591927"/>
                </c:manualLayout>
              </c:layout>
              <c:dLblPos val="ctr"/>
              <c:showLegendKey val="0"/>
              <c:showVal val="1"/>
              <c:showCatName val="0"/>
              <c:showSerName val="0"/>
              <c:showPercent val="0"/>
              <c:showBubbleSize val="0"/>
            </c:dLbl>
            <c:dLbl>
              <c:idx val="19"/>
              <c:layout>
                <c:manualLayout>
                  <c:x val="0"/>
                  <c:y val="-0.2526120742192427"/>
                </c:manualLayout>
              </c:layout>
              <c:dLblPos val="ctr"/>
              <c:showLegendKey val="0"/>
              <c:showVal val="1"/>
              <c:showCatName val="0"/>
              <c:showSerName val="0"/>
              <c:showPercent val="0"/>
              <c:showBubbleSize val="0"/>
            </c:dLbl>
            <c:dLbl>
              <c:idx val="20"/>
              <c:layout>
                <c:manualLayout>
                  <c:x val="1.0696182206884606E-16"/>
                  <c:y val="-0.27570897570977526"/>
                </c:manualLayout>
              </c:layout>
              <c:dLblPos val="ctr"/>
              <c:showLegendKey val="0"/>
              <c:showVal val="1"/>
              <c:showCatName val="0"/>
              <c:showSerName val="0"/>
              <c:showPercent val="0"/>
              <c:showBubbleSize val="0"/>
            </c:dLbl>
            <c:dLbl>
              <c:idx val="21"/>
              <c:delete val="1"/>
            </c:dLbl>
            <c:dLbl>
              <c:idx val="22"/>
              <c:delete val="1"/>
            </c:dLbl>
            <c:dLbl>
              <c:idx val="23"/>
              <c:delete val="1"/>
            </c:dLbl>
            <c:dLbl>
              <c:idx val="24"/>
              <c:delete val="1"/>
            </c:dLbl>
            <c:dLbl>
              <c:idx val="25"/>
              <c:delete val="1"/>
            </c:dLbl>
            <c:numFmt formatCode="&quot;$&quot;#,##0" sourceLinked="0"/>
            <c:dLblPos val="inEnd"/>
            <c:showLegendKey val="0"/>
            <c:showVal val="1"/>
            <c:showCatName val="0"/>
            <c:showSerName val="0"/>
            <c:showPercent val="0"/>
            <c:showBubbleSize val="0"/>
            <c:showLeaderLines val="0"/>
          </c:dLbls>
          <c:cat>
            <c:strRef>
              <c:f>Sheet1!$A$2:$A$27</c:f>
              <c:strCache>
                <c:ptCount val="26"/>
                <c:pt idx="0">
                  <c:v>'93</c:v>
                </c:pt>
                <c:pt idx="1">
                  <c:v>'94</c:v>
                </c:pt>
                <c:pt idx="2">
                  <c:v>'95</c:v>
                </c:pt>
                <c:pt idx="3">
                  <c:v>'96</c:v>
                </c:pt>
                <c:pt idx="4">
                  <c:v>'97</c:v>
                </c:pt>
                <c:pt idx="5">
                  <c:v>'98</c:v>
                </c:pt>
                <c:pt idx="6">
                  <c:v>'99</c:v>
                </c:pt>
                <c:pt idx="7">
                  <c:v>'00</c:v>
                </c:pt>
                <c:pt idx="8">
                  <c:v>'01</c:v>
                </c:pt>
                <c:pt idx="9">
                  <c:v>'02</c:v>
                </c:pt>
                <c:pt idx="10">
                  <c:v>'03</c:v>
                </c:pt>
                <c:pt idx="11">
                  <c:v>'04</c:v>
                </c:pt>
                <c:pt idx="12">
                  <c:v>'05</c:v>
                </c:pt>
                <c:pt idx="13">
                  <c:v>'06</c:v>
                </c:pt>
                <c:pt idx="14">
                  <c:v>'07</c:v>
                </c:pt>
                <c:pt idx="15">
                  <c:v>'08</c:v>
                </c:pt>
                <c:pt idx="16">
                  <c:v>'09</c:v>
                </c:pt>
                <c:pt idx="17">
                  <c:v>'10</c:v>
                </c:pt>
                <c:pt idx="18">
                  <c:v>'11</c:v>
                </c:pt>
                <c:pt idx="19">
                  <c:v>'12</c:v>
                </c:pt>
                <c:pt idx="20">
                  <c:v>'13</c:v>
                </c:pt>
                <c:pt idx="21">
                  <c:v>'14</c:v>
                </c:pt>
                <c:pt idx="22">
                  <c:v>'15</c:v>
                </c:pt>
                <c:pt idx="23">
                  <c:v>'16</c:v>
                </c:pt>
                <c:pt idx="24">
                  <c:v>'17</c:v>
                </c:pt>
                <c:pt idx="25">
                  <c:v>'18</c:v>
                </c:pt>
              </c:strCache>
            </c:strRef>
          </c:cat>
          <c:val>
            <c:numRef>
              <c:f>Sheet1!$B$2:$B$27</c:f>
              <c:numCache>
                <c:formatCode>"$"#,##0</c:formatCode>
                <c:ptCount val="26"/>
                <c:pt idx="0">
                  <c:v>1</c:v>
                </c:pt>
                <c:pt idx="1">
                  <c:v>1</c:v>
                </c:pt>
                <c:pt idx="2">
                  <c:v>3</c:v>
                </c:pt>
                <c:pt idx="3">
                  <c:v>8</c:v>
                </c:pt>
                <c:pt idx="4">
                  <c:v>11</c:v>
                </c:pt>
                <c:pt idx="5">
                  <c:v>17</c:v>
                </c:pt>
                <c:pt idx="6">
                  <c:v>28</c:v>
                </c:pt>
                <c:pt idx="7">
                  <c:v>40</c:v>
                </c:pt>
                <c:pt idx="8">
                  <c:v>57</c:v>
                </c:pt>
                <c:pt idx="9">
                  <c:v>80</c:v>
                </c:pt>
                <c:pt idx="10">
                  <c:v>89</c:v>
                </c:pt>
                <c:pt idx="11">
                  <c:v>98</c:v>
                </c:pt>
                <c:pt idx="12">
                  <c:v>110</c:v>
                </c:pt>
                <c:pt idx="13">
                  <c:v>123</c:v>
                </c:pt>
                <c:pt idx="14">
                  <c:v>137</c:v>
                </c:pt>
                <c:pt idx="15">
                  <c:v>149</c:v>
                </c:pt>
                <c:pt idx="16">
                  <c:v>161</c:v>
                </c:pt>
                <c:pt idx="17">
                  <c:v>176</c:v>
                </c:pt>
                <c:pt idx="18">
                  <c:v>196</c:v>
                </c:pt>
                <c:pt idx="19">
                  <c:v>217</c:v>
                </c:pt>
                <c:pt idx="20">
                  <c:v>245</c:v>
                </c:pt>
                <c:pt idx="21">
                  <c:v>0</c:v>
                </c:pt>
                <c:pt idx="22">
                  <c:v>0</c:v>
                </c:pt>
                <c:pt idx="23">
                  <c:v>0</c:v>
                </c:pt>
                <c:pt idx="24">
                  <c:v>0</c:v>
                </c:pt>
                <c:pt idx="25">
                  <c:v>0</c:v>
                </c:pt>
              </c:numCache>
            </c:numRef>
          </c:val>
        </c:ser>
        <c:ser>
          <c:idx val="1"/>
          <c:order val="1"/>
          <c:tx>
            <c:strRef>
              <c:f>Sheet1!$C$1</c:f>
              <c:strCache>
                <c:ptCount val="1"/>
                <c:pt idx="0">
                  <c:v>Projected</c:v>
                </c:pt>
              </c:strCache>
            </c:strRef>
          </c:tx>
          <c:invertIfNegative val="0"/>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dLbl>
              <c:idx val="19"/>
              <c:delete val="1"/>
            </c:dLbl>
            <c:dLbl>
              <c:idx val="20"/>
              <c:delete val="1"/>
            </c:dLbl>
            <c:dLbl>
              <c:idx val="21"/>
              <c:layout>
                <c:manualLayout>
                  <c:x val="-7.2929357523368486E-3"/>
                  <c:y val="-0.30462724250602768"/>
                </c:manualLayout>
              </c:layout>
              <c:showLegendKey val="0"/>
              <c:showVal val="1"/>
              <c:showCatName val="0"/>
              <c:showSerName val="0"/>
              <c:showPercent val="0"/>
              <c:showBubbleSize val="0"/>
            </c:dLbl>
            <c:dLbl>
              <c:idx val="22"/>
              <c:layout>
                <c:manualLayout>
                  <c:x val="-2.917174300934675E-3"/>
                  <c:y val="-0.33565409127978979"/>
                </c:manualLayout>
              </c:layout>
              <c:showLegendKey val="0"/>
              <c:showVal val="1"/>
              <c:showCatName val="0"/>
              <c:showSerName val="0"/>
              <c:showPercent val="0"/>
              <c:showBubbleSize val="0"/>
            </c:dLbl>
            <c:dLbl>
              <c:idx val="23"/>
              <c:layout>
                <c:manualLayout>
                  <c:x val="0"/>
                  <c:y val="-0.3610396948219588"/>
                </c:manualLayout>
              </c:layout>
              <c:showLegendKey val="0"/>
              <c:showVal val="1"/>
              <c:showCatName val="0"/>
              <c:showSerName val="0"/>
              <c:showPercent val="0"/>
              <c:showBubbleSize val="0"/>
            </c:dLbl>
            <c:dLbl>
              <c:idx val="24"/>
              <c:layout>
                <c:manualLayout>
                  <c:x val="0"/>
                  <c:y val="-0.38924592097992428"/>
                </c:manualLayout>
              </c:layout>
              <c:showLegendKey val="0"/>
              <c:showVal val="1"/>
              <c:showCatName val="0"/>
              <c:showSerName val="0"/>
              <c:showPercent val="0"/>
              <c:showBubbleSize val="0"/>
            </c:dLbl>
            <c:dLbl>
              <c:idx val="25"/>
              <c:layout>
                <c:manualLayout>
                  <c:x val="-4.3757614514021732E-3"/>
                  <c:y val="-0.42027276975368638"/>
                </c:manualLayout>
              </c:layout>
              <c:showLegendKey val="0"/>
              <c:showVal val="1"/>
              <c:showCatName val="0"/>
              <c:showSerName val="0"/>
              <c:showPercent val="0"/>
              <c:showBubbleSize val="0"/>
            </c:dLbl>
            <c:numFmt formatCode="&quot;$&quot;#,##0" sourceLinked="0"/>
            <c:showLegendKey val="0"/>
            <c:showVal val="1"/>
            <c:showCatName val="0"/>
            <c:showSerName val="0"/>
            <c:showPercent val="0"/>
            <c:showBubbleSize val="0"/>
            <c:showLeaderLines val="0"/>
          </c:dLbls>
          <c:cat>
            <c:strRef>
              <c:f>Sheet1!$A$2:$A$27</c:f>
              <c:strCache>
                <c:ptCount val="26"/>
                <c:pt idx="0">
                  <c:v>'93</c:v>
                </c:pt>
                <c:pt idx="1">
                  <c:v>'94</c:v>
                </c:pt>
                <c:pt idx="2">
                  <c:v>'95</c:v>
                </c:pt>
                <c:pt idx="3">
                  <c:v>'96</c:v>
                </c:pt>
                <c:pt idx="4">
                  <c:v>'97</c:v>
                </c:pt>
                <c:pt idx="5">
                  <c:v>'98</c:v>
                </c:pt>
                <c:pt idx="6">
                  <c:v>'99</c:v>
                </c:pt>
                <c:pt idx="7">
                  <c:v>'00</c:v>
                </c:pt>
                <c:pt idx="8">
                  <c:v>'01</c:v>
                </c:pt>
                <c:pt idx="9">
                  <c:v>'02</c:v>
                </c:pt>
                <c:pt idx="10">
                  <c:v>'03</c:v>
                </c:pt>
                <c:pt idx="11">
                  <c:v>'04</c:v>
                </c:pt>
                <c:pt idx="12">
                  <c:v>'05</c:v>
                </c:pt>
                <c:pt idx="13">
                  <c:v>'06</c:v>
                </c:pt>
                <c:pt idx="14">
                  <c:v>'07</c:v>
                </c:pt>
                <c:pt idx="15">
                  <c:v>'08</c:v>
                </c:pt>
                <c:pt idx="16">
                  <c:v>'09</c:v>
                </c:pt>
                <c:pt idx="17">
                  <c:v>'10</c:v>
                </c:pt>
                <c:pt idx="18">
                  <c:v>'11</c:v>
                </c:pt>
                <c:pt idx="19">
                  <c:v>'12</c:v>
                </c:pt>
                <c:pt idx="20">
                  <c:v>'13</c:v>
                </c:pt>
                <c:pt idx="21">
                  <c:v>'14</c:v>
                </c:pt>
                <c:pt idx="22">
                  <c:v>'15</c:v>
                </c:pt>
                <c:pt idx="23">
                  <c:v>'16</c:v>
                </c:pt>
                <c:pt idx="24">
                  <c:v>'17</c:v>
                </c:pt>
                <c:pt idx="25">
                  <c:v>'18</c:v>
                </c:pt>
              </c:strCache>
            </c:strRef>
          </c:cat>
          <c:val>
            <c:numRef>
              <c:f>Sheet1!$C$2:$C$27</c:f>
              <c:numCache>
                <c:formatCode>"$"#,##0</c:formatCode>
                <c:ptCount val="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267</c:v>
                </c:pt>
                <c:pt idx="22">
                  <c:v>293</c:v>
                </c:pt>
                <c:pt idx="23">
                  <c:v>318</c:v>
                </c:pt>
                <c:pt idx="24">
                  <c:v>347</c:v>
                </c:pt>
                <c:pt idx="25">
                  <c:v>377</c:v>
                </c:pt>
              </c:numCache>
            </c:numRef>
          </c:val>
        </c:ser>
        <c:dLbls>
          <c:showLegendKey val="0"/>
          <c:showVal val="1"/>
          <c:showCatName val="0"/>
          <c:showSerName val="0"/>
          <c:showPercent val="0"/>
          <c:showBubbleSize val="0"/>
        </c:dLbls>
        <c:gapWidth val="150"/>
        <c:overlap val="100"/>
        <c:axId val="197059328"/>
        <c:axId val="197053440"/>
      </c:barChart>
      <c:valAx>
        <c:axId val="197053440"/>
        <c:scaling>
          <c:orientation val="minMax"/>
        </c:scaling>
        <c:delete val="0"/>
        <c:axPos val="l"/>
        <c:numFmt formatCode="#,##0" sourceLinked="0"/>
        <c:majorTickMark val="none"/>
        <c:minorTickMark val="none"/>
        <c:tickLblPos val="none"/>
        <c:crossAx val="197059328"/>
        <c:crosses val="autoZero"/>
        <c:crossBetween val="between"/>
      </c:valAx>
      <c:catAx>
        <c:axId val="197059328"/>
        <c:scaling>
          <c:orientation val="minMax"/>
        </c:scaling>
        <c:delete val="0"/>
        <c:axPos val="b"/>
        <c:majorTickMark val="out"/>
        <c:minorTickMark val="none"/>
        <c:tickLblPos val="nextTo"/>
        <c:crossAx val="197053440"/>
        <c:crosses val="autoZero"/>
        <c:auto val="1"/>
        <c:lblAlgn val="ctr"/>
        <c:lblOffset val="100"/>
        <c:noMultiLvlLbl val="0"/>
      </c:catAx>
    </c:plotArea>
    <c:legend>
      <c:legendPos val="b"/>
      <c:layout>
        <c:manualLayout>
          <c:xMode val="edge"/>
          <c:yMode val="edge"/>
          <c:x val="9.1717912460882331E-2"/>
          <c:y val="0.12200814116083504"/>
          <c:w val="0.14561408586323552"/>
          <c:h val="0.12770624303728195"/>
        </c:manualLayout>
      </c:layout>
      <c:overlay val="0"/>
    </c:legend>
    <c:plotVisOnly val="1"/>
    <c:dispBlanksAs val="gap"/>
    <c:showDLblsOverMax val="0"/>
  </c:chart>
  <c:txPr>
    <a:bodyPr/>
    <a:lstStyle/>
    <a:p>
      <a:pPr>
        <a:defRPr sz="1200">
          <a:latin typeface="Arial" pitchFamily="34" charset="0"/>
          <a:cs typeface="Arial"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5241394582689965E-2"/>
          <c:y val="3.1869368476093472E-2"/>
          <c:w val="0.92010192721304906"/>
          <c:h val="0.77698259548386861"/>
        </c:manualLayout>
      </c:layout>
      <c:lineChart>
        <c:grouping val="standard"/>
        <c:varyColors val="0"/>
        <c:ser>
          <c:idx val="0"/>
          <c:order val="0"/>
          <c:tx>
            <c:strRef>
              <c:f>Sheet1!$B$1</c:f>
              <c:strCache>
                <c:ptCount val="1"/>
                <c:pt idx="0">
                  <c:v>Electronic Accounts Payable</c:v>
                </c:pt>
              </c:strCache>
            </c:strRef>
          </c:tx>
          <c:dLbls>
            <c:dLbl>
              <c:idx val="0"/>
              <c:layout>
                <c:manualLayout>
                  <c:x val="-3.623427484551657E-2"/>
                  <c:y val="-4.1475371633144881E-2"/>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0.11</c:v>
                </c:pt>
                <c:pt idx="1">
                  <c:v>0.24</c:v>
                </c:pt>
                <c:pt idx="2">
                  <c:v>0.37</c:v>
                </c:pt>
                <c:pt idx="3">
                  <c:v>0.53</c:v>
                </c:pt>
                <c:pt idx="4">
                  <c:v>0.69</c:v>
                </c:pt>
              </c:numCache>
            </c:numRef>
          </c:val>
          <c:smooth val="0"/>
        </c:ser>
        <c:ser>
          <c:idx val="1"/>
          <c:order val="1"/>
          <c:tx>
            <c:strRef>
              <c:f>Sheet1!$C$1</c:f>
              <c:strCache>
                <c:ptCount val="1"/>
                <c:pt idx="0">
                  <c:v>All Purchasing Card Platforms Combined</c:v>
                </c:pt>
              </c:strCache>
            </c:strRef>
          </c:tx>
          <c:dLbls>
            <c:dLbl>
              <c:idx val="0"/>
              <c:layout>
                <c:manualLayout>
                  <c:x val="-6.4783844536731722E-2"/>
                  <c:y val="-1.1053753270193734E-3"/>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numRef>
              <c:f>Sheet1!$A$2:$A$6</c:f>
              <c:numCache>
                <c:formatCode>General</c:formatCode>
                <c:ptCount val="5"/>
                <c:pt idx="0">
                  <c:v>2014</c:v>
                </c:pt>
                <c:pt idx="1">
                  <c:v>2015</c:v>
                </c:pt>
                <c:pt idx="2">
                  <c:v>2016</c:v>
                </c:pt>
                <c:pt idx="3">
                  <c:v>2017</c:v>
                </c:pt>
                <c:pt idx="4">
                  <c:v>2018</c:v>
                </c:pt>
              </c:numCache>
            </c:numRef>
          </c:cat>
          <c:val>
            <c:numRef>
              <c:f>Sheet1!$C$2:$C$6</c:f>
              <c:numCache>
                <c:formatCode>0%</c:formatCode>
                <c:ptCount val="5"/>
                <c:pt idx="0">
                  <c:v>0.09</c:v>
                </c:pt>
                <c:pt idx="1">
                  <c:v>0.2</c:v>
                </c:pt>
                <c:pt idx="2">
                  <c:v>0.3</c:v>
                </c:pt>
                <c:pt idx="3">
                  <c:v>0.42</c:v>
                </c:pt>
                <c:pt idx="4">
                  <c:v>0.54</c:v>
                </c:pt>
              </c:numCache>
            </c:numRef>
          </c:val>
          <c:smooth val="0"/>
        </c:ser>
        <c:ser>
          <c:idx val="2"/>
          <c:order val="2"/>
          <c:tx>
            <c:strRef>
              <c:f>Sheet1!$D$1</c:f>
              <c:strCache>
                <c:ptCount val="1"/>
                <c:pt idx="0">
                  <c:v>Traditional Purchasing Cards</c:v>
                </c:pt>
              </c:strCache>
            </c:strRef>
          </c:tx>
          <c:dLbls>
            <c:dLbl>
              <c:idx val="0"/>
              <c:layout>
                <c:manualLayout>
                  <c:x val="-1.2774027975379725E-2"/>
                  <c:y val="4.147537163314488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Sheet1!$A$2:$A$6</c:f>
              <c:numCache>
                <c:formatCode>General</c:formatCode>
                <c:ptCount val="5"/>
                <c:pt idx="0">
                  <c:v>2014</c:v>
                </c:pt>
                <c:pt idx="1">
                  <c:v>2015</c:v>
                </c:pt>
                <c:pt idx="2">
                  <c:v>2016</c:v>
                </c:pt>
                <c:pt idx="3">
                  <c:v>2017</c:v>
                </c:pt>
                <c:pt idx="4">
                  <c:v>2018</c:v>
                </c:pt>
              </c:numCache>
            </c:numRef>
          </c:cat>
          <c:val>
            <c:numRef>
              <c:f>Sheet1!$D$2:$D$6</c:f>
              <c:numCache>
                <c:formatCode>0%</c:formatCode>
                <c:ptCount val="5"/>
                <c:pt idx="0">
                  <c:v>0.08</c:v>
                </c:pt>
                <c:pt idx="1">
                  <c:v>0.17</c:v>
                </c:pt>
                <c:pt idx="2">
                  <c:v>0.25</c:v>
                </c:pt>
                <c:pt idx="3">
                  <c:v>0.35</c:v>
                </c:pt>
                <c:pt idx="4">
                  <c:v>0.45</c:v>
                </c:pt>
              </c:numCache>
            </c:numRef>
          </c:val>
          <c:smooth val="0"/>
        </c:ser>
        <c:dLbls>
          <c:showLegendKey val="0"/>
          <c:showVal val="1"/>
          <c:showCatName val="0"/>
          <c:showSerName val="0"/>
          <c:showPercent val="0"/>
          <c:showBubbleSize val="0"/>
        </c:dLbls>
        <c:marker val="1"/>
        <c:smooth val="0"/>
        <c:axId val="200163712"/>
        <c:axId val="200157824"/>
      </c:lineChart>
      <c:valAx>
        <c:axId val="200157824"/>
        <c:scaling>
          <c:orientation val="minMax"/>
          <c:max val="0.71000000000000008"/>
          <c:min val="0"/>
        </c:scaling>
        <c:delete val="0"/>
        <c:axPos val="l"/>
        <c:majorGridlines>
          <c:spPr>
            <a:ln>
              <a:noFill/>
            </a:ln>
          </c:spPr>
        </c:majorGridlines>
        <c:numFmt formatCode="0%" sourceLinked="0"/>
        <c:majorTickMark val="none"/>
        <c:minorTickMark val="none"/>
        <c:tickLblPos val="nextTo"/>
        <c:crossAx val="200163712"/>
        <c:crosses val="autoZero"/>
        <c:crossBetween val="between"/>
        <c:majorUnit val="9.0000000000000024E-2"/>
        <c:minorUnit val="2.0000000000000004E-2"/>
      </c:valAx>
      <c:catAx>
        <c:axId val="200163712"/>
        <c:scaling>
          <c:orientation val="minMax"/>
        </c:scaling>
        <c:delete val="0"/>
        <c:axPos val="b"/>
        <c:numFmt formatCode="General" sourceLinked="1"/>
        <c:majorTickMark val="out"/>
        <c:minorTickMark val="none"/>
        <c:tickLblPos val="nextTo"/>
        <c:crossAx val="200157824"/>
        <c:crosses val="autoZero"/>
        <c:auto val="1"/>
        <c:lblAlgn val="ctr"/>
        <c:lblOffset val="100"/>
        <c:noMultiLvlLbl val="0"/>
      </c:catAx>
    </c:plotArea>
    <c:legend>
      <c:legendPos val="b"/>
      <c:layout>
        <c:manualLayout>
          <c:xMode val="edge"/>
          <c:yMode val="edge"/>
          <c:x val="7.5772690180708452E-2"/>
          <c:y val="4.6836956496105996E-2"/>
          <c:w val="0.38713120398486867"/>
          <c:h val="0.10088114878424792"/>
        </c:manualLayout>
      </c:layout>
      <c:overlay val="0"/>
    </c:legend>
    <c:plotVisOnly val="1"/>
    <c:dispBlanksAs val="gap"/>
    <c:showDLblsOverMax val="0"/>
  </c:chart>
  <c:txPr>
    <a:bodyPr/>
    <a:lstStyle/>
    <a:p>
      <a:pPr>
        <a:defRPr sz="1200">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invertIfNegative val="0"/>
          <c:dLbls>
            <c:numFmt formatCode="0%" sourceLinked="0"/>
            <c:showLegendKey val="0"/>
            <c:showVal val="1"/>
            <c:showCatName val="0"/>
            <c:showSerName val="0"/>
            <c:showPercent val="0"/>
            <c:showBubbleSize val="0"/>
            <c:showLeaderLines val="0"/>
          </c:dLbls>
          <c:cat>
            <c:strRef>
              <c:f>Sheet1!$A$2:$A$11</c:f>
              <c:strCache>
                <c:ptCount val="10"/>
                <c:pt idx="0">
                  <c:v>Other</c:v>
                </c:pt>
                <c:pt idx="1">
                  <c:v>Expansion of the purchasable types of goods and services bought with EAP</c:v>
                </c:pt>
                <c:pt idx="2">
                  <c:v>Changes in organizational incentives for EAP use</c:v>
                </c:pt>
                <c:pt idx="3">
                  <c:v>An increase in the overall purchasing budget</c:v>
                </c:pt>
                <c:pt idx="4">
                  <c:v>Enactment or improved enforcement of policies requiring EAP</c:v>
                </c:pt>
                <c:pt idx="5">
                  <c:v>Targeting commodities for EAP payment</c:v>
                </c:pt>
                <c:pt idx="6">
                  <c:v>Targeting high-dollar transactions</c:v>
                </c:pt>
                <c:pt idx="7">
                  <c:v>Greater acceptance of EAP by vendors</c:v>
                </c:pt>
                <c:pt idx="8">
                  <c:v>Increased use of EAP accounts</c:v>
                </c:pt>
                <c:pt idx="9">
                  <c:v>Targeting vendors for EAP payment</c:v>
                </c:pt>
              </c:strCache>
            </c:strRef>
          </c:cat>
          <c:val>
            <c:numRef>
              <c:f>Sheet1!$B$2:$B$11</c:f>
              <c:numCache>
                <c:formatCode>0%</c:formatCode>
                <c:ptCount val="10"/>
                <c:pt idx="0">
                  <c:v>0.04</c:v>
                </c:pt>
                <c:pt idx="1">
                  <c:v>0.09</c:v>
                </c:pt>
                <c:pt idx="2">
                  <c:v>0.1</c:v>
                </c:pt>
                <c:pt idx="3">
                  <c:v>0.12</c:v>
                </c:pt>
                <c:pt idx="4">
                  <c:v>0.12</c:v>
                </c:pt>
                <c:pt idx="5">
                  <c:v>0.17</c:v>
                </c:pt>
                <c:pt idx="6">
                  <c:v>0.36</c:v>
                </c:pt>
                <c:pt idx="7">
                  <c:v>0.42</c:v>
                </c:pt>
                <c:pt idx="8">
                  <c:v>0.63</c:v>
                </c:pt>
                <c:pt idx="9">
                  <c:v>0.74</c:v>
                </c:pt>
              </c:numCache>
            </c:numRef>
          </c:val>
        </c:ser>
        <c:dLbls>
          <c:showLegendKey val="0"/>
          <c:showVal val="1"/>
          <c:showCatName val="0"/>
          <c:showSerName val="0"/>
          <c:showPercent val="0"/>
          <c:showBubbleSize val="0"/>
        </c:dLbls>
        <c:gapWidth val="150"/>
        <c:axId val="200222208"/>
        <c:axId val="200190592"/>
      </c:barChart>
      <c:valAx>
        <c:axId val="200190592"/>
        <c:scaling>
          <c:orientation val="minMax"/>
        </c:scaling>
        <c:delete val="0"/>
        <c:axPos val="b"/>
        <c:numFmt formatCode="#,##0" sourceLinked="0"/>
        <c:majorTickMark val="none"/>
        <c:minorTickMark val="none"/>
        <c:tickLblPos val="none"/>
        <c:crossAx val="200222208"/>
        <c:crosses val="autoZero"/>
        <c:crossBetween val="between"/>
      </c:valAx>
      <c:catAx>
        <c:axId val="200222208"/>
        <c:scaling>
          <c:orientation val="minMax"/>
        </c:scaling>
        <c:delete val="0"/>
        <c:axPos val="l"/>
        <c:majorTickMark val="out"/>
        <c:minorTickMark val="none"/>
        <c:tickLblPos val="nextTo"/>
        <c:crossAx val="200190592"/>
        <c:crosses val="autoZero"/>
        <c:auto val="1"/>
        <c:lblAlgn val="ctr"/>
        <c:lblOffset val="100"/>
        <c:noMultiLvlLbl val="0"/>
      </c:catAx>
    </c:plotArea>
    <c:plotVisOnly val="1"/>
    <c:dispBlanksAs val="gap"/>
    <c:showDLblsOverMax val="0"/>
  </c:chart>
  <c:txPr>
    <a:bodyPr/>
    <a:lstStyle/>
    <a:p>
      <a:pPr>
        <a:defRPr sz="1200">
          <a:latin typeface="Arial" pitchFamily="34" charset="0"/>
          <a:cs typeface="Arial" pitchFamily="34" charset="0"/>
        </a:defRPr>
      </a:pPr>
      <a:endParaRPr lang="en-US"/>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0.10421</cdr:x>
      <cdr:y>0.19693</cdr:y>
    </cdr:from>
    <cdr:to>
      <cdr:x>0.89285</cdr:x>
      <cdr:y>0.31714</cdr:y>
    </cdr:to>
    <cdr:sp macro="" textlink="">
      <cdr:nvSpPr>
        <cdr:cNvPr id="2" name="Oval 1"/>
        <cdr:cNvSpPr/>
      </cdr:nvSpPr>
      <cdr:spPr bwMode="auto">
        <a:xfrm xmlns:a="http://schemas.openxmlformats.org/drawingml/2006/main">
          <a:off x="914400" y="891251"/>
          <a:ext cx="6920272" cy="544010"/>
        </a:xfrm>
        <a:prstGeom xmlns:a="http://schemas.openxmlformats.org/drawingml/2006/main" prst="ellipse">
          <a:avLst/>
        </a:prstGeom>
        <a:noFill xmlns:a="http://schemas.openxmlformats.org/drawingml/2006/main"/>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rtlCol="0" anchor="ctr"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7" name="page_number_handouts"/>
          <p:cNvSpPr>
            <a:spLocks noGrp="1" noChangeArrowheads="1"/>
          </p:cNvSpPr>
          <p:nvPr>
            <p:ph type="sldNum" sz="quarter" idx="3"/>
          </p:nvPr>
        </p:nvSpPr>
        <p:spPr bwMode="gray">
          <a:xfrm>
            <a:off x="3970049" y="8828825"/>
            <a:ext cx="3038784" cy="466001"/>
          </a:xfrm>
          <a:prstGeom prst="rect">
            <a:avLst/>
          </a:prstGeom>
          <a:noFill/>
          <a:ln w="9525">
            <a:noFill/>
            <a:miter lim="800000"/>
            <a:headEnd/>
            <a:tailEnd/>
          </a:ln>
          <a:effectLst/>
        </p:spPr>
        <p:txBody>
          <a:bodyPr vert="horz" wrap="square" lIns="89769" tIns="44890" rIns="89769" bIns="44890" numCol="1" anchor="b" anchorCtr="0" compatLnSpc="1">
            <a:prstTxWarp prst="textNoShape">
              <a:avLst/>
            </a:prstTxWarp>
          </a:bodyPr>
          <a:lstStyle>
            <a:lvl1pPr algn="r" defTabSz="897692">
              <a:defRPr sz="1200">
                <a:latin typeface="Arial" pitchFamily="2" charset="0"/>
              </a:defRPr>
            </a:lvl1pPr>
          </a:lstStyle>
          <a:p>
            <a:fld id="{C8B66C32-457D-4C1D-9311-2FF8084A158A}" type="slidenum">
              <a:rPr lang="en-US">
                <a:latin typeface="Arial" pitchFamily="34" charset="0"/>
                <a:cs typeface="Arial" pitchFamily="34" charset="0"/>
              </a:rPr>
              <a:pPr/>
              <a:t>‹#›</a:t>
            </a:fld>
            <a:endParaRPr lang="en-US" dirty="0">
              <a:latin typeface="Arial" pitchFamily="34" charset="0"/>
              <a:cs typeface="Arial" pitchFamily="34" charset="0"/>
            </a:endParaRPr>
          </a:p>
        </p:txBody>
      </p:sp>
      <p:sp>
        <p:nvSpPr>
          <p:cNvPr id="131076" name="footer_handouts"/>
          <p:cNvSpPr>
            <a:spLocks noGrp="1" noChangeArrowheads="1"/>
          </p:cNvSpPr>
          <p:nvPr>
            <p:ph type="ftr" sz="quarter" idx="2"/>
          </p:nvPr>
        </p:nvSpPr>
        <p:spPr bwMode="gray">
          <a:xfrm>
            <a:off x="1" y="8828825"/>
            <a:ext cx="3038784" cy="466001"/>
          </a:xfrm>
          <a:prstGeom prst="rect">
            <a:avLst/>
          </a:prstGeom>
          <a:noFill/>
          <a:ln w="9525">
            <a:noFill/>
            <a:miter lim="800000"/>
            <a:headEnd/>
            <a:tailEnd/>
          </a:ln>
          <a:effectLst/>
        </p:spPr>
        <p:txBody>
          <a:bodyPr vert="horz" wrap="square" lIns="89769" tIns="44890" rIns="89769" bIns="44890" numCol="1" anchor="b" anchorCtr="0" compatLnSpc="1">
            <a:prstTxWarp prst="textNoShape">
              <a:avLst/>
            </a:prstTxWarp>
          </a:bodyPr>
          <a:lstStyle>
            <a:lvl1pPr defTabSz="897692">
              <a:defRPr sz="1200">
                <a:latin typeface="Arial" pitchFamily="2" charset="0"/>
              </a:defRPr>
            </a:lvl1pPr>
          </a:lstStyle>
          <a:p>
            <a:endParaRPr lang="en-US" dirty="0">
              <a:latin typeface="Arial" pitchFamily="34" charset="0"/>
              <a:cs typeface="Arial" pitchFamily="34" charset="0"/>
            </a:endParaRPr>
          </a:p>
        </p:txBody>
      </p:sp>
      <p:sp>
        <p:nvSpPr>
          <p:cNvPr id="131075" name="date_handouts"/>
          <p:cNvSpPr>
            <a:spLocks noGrp="1" noChangeArrowheads="1"/>
          </p:cNvSpPr>
          <p:nvPr>
            <p:ph type="dt" sz="quarter" idx="1"/>
          </p:nvPr>
        </p:nvSpPr>
        <p:spPr bwMode="gray">
          <a:xfrm>
            <a:off x="3970049" y="2"/>
            <a:ext cx="3038784" cy="466001"/>
          </a:xfrm>
          <a:prstGeom prst="rect">
            <a:avLst/>
          </a:prstGeom>
          <a:noFill/>
          <a:ln w="9525">
            <a:noFill/>
            <a:miter lim="800000"/>
            <a:headEnd/>
            <a:tailEnd/>
          </a:ln>
          <a:effectLst/>
        </p:spPr>
        <p:txBody>
          <a:bodyPr vert="horz" wrap="square" lIns="89769" tIns="44890" rIns="89769" bIns="44890" numCol="1" anchor="t" anchorCtr="0" compatLnSpc="1">
            <a:prstTxWarp prst="textNoShape">
              <a:avLst/>
            </a:prstTxWarp>
          </a:bodyPr>
          <a:lstStyle>
            <a:lvl1pPr algn="r" defTabSz="897692">
              <a:defRPr sz="1200">
                <a:latin typeface="Arial" pitchFamily="2" charset="0"/>
              </a:defRPr>
            </a:lvl1pPr>
          </a:lstStyle>
          <a:p>
            <a:r>
              <a:rPr lang="en-US" smtClean="0">
                <a:latin typeface="Arial" pitchFamily="34" charset="0"/>
                <a:cs typeface="Arial" pitchFamily="34" charset="0"/>
              </a:rPr>
              <a:t>April 10, 2014</a:t>
            </a:r>
            <a:endParaRPr lang="en-US" dirty="0">
              <a:latin typeface="Arial" pitchFamily="34" charset="0"/>
              <a:cs typeface="Arial" pitchFamily="34" charset="0"/>
            </a:endParaRPr>
          </a:p>
        </p:txBody>
      </p:sp>
      <p:sp>
        <p:nvSpPr>
          <p:cNvPr id="131074" name="header_handouts"/>
          <p:cNvSpPr>
            <a:spLocks noGrp="1" noChangeArrowheads="1"/>
          </p:cNvSpPr>
          <p:nvPr>
            <p:ph type="hdr" sz="quarter"/>
          </p:nvPr>
        </p:nvSpPr>
        <p:spPr bwMode="gray">
          <a:xfrm>
            <a:off x="1" y="2"/>
            <a:ext cx="3038784" cy="466001"/>
          </a:xfrm>
          <a:prstGeom prst="rect">
            <a:avLst/>
          </a:prstGeom>
          <a:noFill/>
          <a:ln w="9525">
            <a:noFill/>
            <a:miter lim="800000"/>
            <a:headEnd/>
            <a:tailEnd/>
          </a:ln>
          <a:effectLst/>
        </p:spPr>
        <p:txBody>
          <a:bodyPr vert="horz" wrap="square" lIns="89769" tIns="44890" rIns="89769" bIns="44890" numCol="1" anchor="t" anchorCtr="0" compatLnSpc="1">
            <a:prstTxWarp prst="textNoShape">
              <a:avLst/>
            </a:prstTxWarp>
          </a:bodyPr>
          <a:lstStyle>
            <a:lvl1pPr defTabSz="897692">
              <a:defRPr sz="1200">
                <a:latin typeface="Arial" pitchFamily="2" charset="0"/>
              </a:defRPr>
            </a:lvl1pPr>
          </a:lstStyle>
          <a:p>
            <a:endParaRPr lang="en-US" dirty="0">
              <a:latin typeface="Arial" pitchFamily="34" charset="0"/>
              <a:cs typeface="Arial" pitchFamily="34" charset="0"/>
            </a:endParaRPr>
          </a:p>
        </p:txBody>
      </p:sp>
    </p:spTree>
    <p:extLst>
      <p:ext uri="{BB962C8B-B14F-4D97-AF65-F5344CB8AC3E}">
        <p14:creationId xmlns:p14="http://schemas.microsoft.com/office/powerpoint/2010/main" val="88708962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5" name="page_number_notes"/>
          <p:cNvSpPr>
            <a:spLocks noGrp="1" noChangeArrowheads="1"/>
          </p:cNvSpPr>
          <p:nvPr>
            <p:ph type="sldNum" sz="quarter" idx="5"/>
          </p:nvPr>
        </p:nvSpPr>
        <p:spPr bwMode="gray">
          <a:xfrm>
            <a:off x="3971619" y="8830399"/>
            <a:ext cx="3037212" cy="464426"/>
          </a:xfrm>
          <a:prstGeom prst="rect">
            <a:avLst/>
          </a:prstGeom>
          <a:noFill/>
          <a:ln w="9525">
            <a:noFill/>
            <a:miter lim="800000"/>
            <a:headEnd/>
            <a:tailEnd/>
          </a:ln>
          <a:effectLst/>
        </p:spPr>
        <p:txBody>
          <a:bodyPr vert="horz" wrap="square" lIns="93108" tIns="46554" rIns="93108" bIns="46554" numCol="1" anchor="b" anchorCtr="0" compatLnSpc="1">
            <a:prstTxWarp prst="textNoShape">
              <a:avLst/>
            </a:prstTxWarp>
          </a:bodyPr>
          <a:lstStyle>
            <a:lvl1pPr algn="r" defTabSz="932276">
              <a:defRPr sz="1200">
                <a:latin typeface="Arial" pitchFamily="34" charset="0"/>
                <a:cs typeface="Arial" pitchFamily="34" charset="0"/>
              </a:defRPr>
            </a:lvl1pPr>
          </a:lstStyle>
          <a:p>
            <a:fld id="{E6C388D9-8E38-4EC6-8E5A-9BD94593D26C}" type="slidenum">
              <a:rPr lang="en-US" smtClean="0"/>
              <a:pPr/>
              <a:t>‹#›</a:t>
            </a:fld>
            <a:endParaRPr lang="en-US" dirty="0"/>
          </a:p>
        </p:txBody>
      </p:sp>
      <p:sp>
        <p:nvSpPr>
          <p:cNvPr id="7174" name="footer_notes"/>
          <p:cNvSpPr>
            <a:spLocks noGrp="1" noChangeArrowheads="1"/>
          </p:cNvSpPr>
          <p:nvPr>
            <p:ph type="ftr" sz="quarter" idx="4"/>
          </p:nvPr>
        </p:nvSpPr>
        <p:spPr bwMode="gray">
          <a:xfrm>
            <a:off x="1" y="8830399"/>
            <a:ext cx="3037212" cy="464426"/>
          </a:xfrm>
          <a:prstGeom prst="rect">
            <a:avLst/>
          </a:prstGeom>
          <a:noFill/>
          <a:ln w="9525">
            <a:noFill/>
            <a:miter lim="800000"/>
            <a:headEnd/>
            <a:tailEnd/>
          </a:ln>
          <a:effectLst/>
        </p:spPr>
        <p:txBody>
          <a:bodyPr vert="horz" wrap="square" lIns="93108" tIns="46554" rIns="93108" bIns="46554" numCol="1" anchor="b" anchorCtr="0" compatLnSpc="1">
            <a:prstTxWarp prst="textNoShape">
              <a:avLst/>
            </a:prstTxWarp>
          </a:bodyPr>
          <a:lstStyle>
            <a:lvl1pPr defTabSz="932276">
              <a:defRPr sz="1200">
                <a:latin typeface="Arial" pitchFamily="34" charset="0"/>
                <a:cs typeface="Arial" pitchFamily="34" charset="0"/>
              </a:defRPr>
            </a:lvl1pPr>
          </a:lstStyle>
          <a:p>
            <a:endParaRPr lang="en-US" dirty="0"/>
          </a:p>
        </p:txBody>
      </p:sp>
      <p:sp>
        <p:nvSpPr>
          <p:cNvPr id="7173" name="text_placeholder_notes"/>
          <p:cNvSpPr>
            <a:spLocks noGrp="1" noChangeArrowheads="1"/>
          </p:cNvSpPr>
          <p:nvPr>
            <p:ph type="body" sz="quarter" idx="3"/>
          </p:nvPr>
        </p:nvSpPr>
        <p:spPr bwMode="gray">
          <a:xfrm>
            <a:off x="226146" y="3831910"/>
            <a:ext cx="6556547" cy="4767062"/>
          </a:xfrm>
          <a:prstGeom prst="rect">
            <a:avLst/>
          </a:prstGeom>
          <a:noFill/>
          <a:ln w="9525">
            <a:noFill/>
            <a:miter lim="800000"/>
            <a:headEnd/>
            <a:tailEnd/>
          </a:ln>
          <a:effectLst/>
        </p:spPr>
        <p:txBody>
          <a:bodyPr vert="horz" wrap="square" lIns="93108" tIns="46554" rIns="93108" bIns="46554"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172" name="img_slide_notes"/>
          <p:cNvSpPr>
            <a:spLocks noGrp="1" noRot="1" noChangeAspect="1" noChangeArrowheads="1" noTextEdit="1"/>
          </p:cNvSpPr>
          <p:nvPr>
            <p:ph type="sldImg" idx="2"/>
          </p:nvPr>
        </p:nvSpPr>
        <p:spPr bwMode="gray">
          <a:xfrm>
            <a:off x="1701800" y="838200"/>
            <a:ext cx="3606800" cy="2705100"/>
          </a:xfrm>
          <a:prstGeom prst="rect">
            <a:avLst/>
          </a:prstGeom>
          <a:noFill/>
          <a:ln w="9525">
            <a:solidFill>
              <a:srgbClr val="000000"/>
            </a:solidFill>
            <a:miter lim="800000"/>
            <a:headEnd/>
            <a:tailEnd/>
          </a:ln>
          <a:effectLst/>
        </p:spPr>
      </p:sp>
      <p:sp>
        <p:nvSpPr>
          <p:cNvPr id="9" name="date_notes"/>
          <p:cNvSpPr>
            <a:spLocks noGrp="1"/>
          </p:cNvSpPr>
          <p:nvPr>
            <p:ph type="dt" idx="1"/>
          </p:nvPr>
        </p:nvSpPr>
        <p:spPr bwMode="gray">
          <a:xfrm>
            <a:off x="3971619" y="2"/>
            <a:ext cx="3037212" cy="464427"/>
          </a:xfrm>
          <a:prstGeom prst="rect">
            <a:avLst/>
          </a:prstGeom>
        </p:spPr>
        <p:txBody>
          <a:bodyPr vert="horz" lIns="90556" tIns="45278" rIns="90556" bIns="45278" rtlCol="0"/>
          <a:lstStyle>
            <a:lvl1pPr algn="r">
              <a:defRPr sz="1200" baseline="0"/>
            </a:lvl1pPr>
          </a:lstStyle>
          <a:p>
            <a:r>
              <a:rPr lang="en-US" smtClean="0"/>
              <a:t>April 10, 2014</a:t>
            </a:r>
            <a:endParaRPr lang="en-US" dirty="0"/>
          </a:p>
        </p:txBody>
      </p:sp>
      <p:sp>
        <p:nvSpPr>
          <p:cNvPr id="7170" name="header_notes"/>
          <p:cNvSpPr>
            <a:spLocks noGrp="1" noChangeArrowheads="1"/>
          </p:cNvSpPr>
          <p:nvPr>
            <p:ph type="hdr" sz="quarter"/>
          </p:nvPr>
        </p:nvSpPr>
        <p:spPr bwMode="gray">
          <a:xfrm>
            <a:off x="1" y="2"/>
            <a:ext cx="3037212" cy="464427"/>
          </a:xfrm>
          <a:prstGeom prst="rect">
            <a:avLst/>
          </a:prstGeom>
          <a:noFill/>
          <a:ln w="9525">
            <a:noFill/>
            <a:miter lim="800000"/>
            <a:headEnd/>
            <a:tailEnd/>
          </a:ln>
          <a:effectLst/>
        </p:spPr>
        <p:txBody>
          <a:bodyPr vert="horz" wrap="square" lIns="93108" tIns="46554" rIns="93108" bIns="46554" numCol="1" anchor="t" anchorCtr="0" compatLnSpc="1">
            <a:prstTxWarp prst="textNoShape">
              <a:avLst/>
            </a:prstTxWarp>
          </a:bodyPr>
          <a:lstStyle>
            <a:lvl1pPr defTabSz="932276">
              <a:defRPr sz="1200">
                <a:latin typeface="Arial" pitchFamily="34" charset="0"/>
                <a:cs typeface="Arial" pitchFamily="34" charset="0"/>
              </a:defRPr>
            </a:lvl1pPr>
          </a:lstStyle>
          <a:p>
            <a:endParaRPr lang="en-US" dirty="0"/>
          </a:p>
        </p:txBody>
      </p:sp>
    </p:spTree>
    <p:extLst>
      <p:ext uri="{BB962C8B-B14F-4D97-AF65-F5344CB8AC3E}">
        <p14:creationId xmlns:p14="http://schemas.microsoft.com/office/powerpoint/2010/main" val="326737443"/>
      </p:ext>
    </p:extLst>
  </p:cSld>
  <p:clrMap bg1="lt1" tx1="dk1" bg2="lt2" tx2="dk2" accent1="accent1" accent2="accent2" accent3="accent3" accent4="accent4" accent5="accent5" accent6="accent6" hlink="hlink" folHlink="folHlink"/>
  <p:hf hdr="0" ftr="0"/>
  <p:notesStyle>
    <a:lvl1pPr algn="l" rtl="0" fontAlgn="base">
      <a:lnSpc>
        <a:spcPct val="90000"/>
      </a:lnSpc>
      <a:spcBef>
        <a:spcPts val="600"/>
      </a:spcBef>
      <a:spcAft>
        <a:spcPct val="0"/>
      </a:spcAft>
      <a:defRPr sz="1200" kern="1200">
        <a:solidFill>
          <a:schemeClr val="tx1"/>
        </a:solidFill>
        <a:latin typeface="Arial" pitchFamily="34" charset="0"/>
        <a:ea typeface="+mn-ea"/>
        <a:cs typeface="+mn-cs"/>
      </a:defRPr>
    </a:lvl1pPr>
    <a:lvl2pPr marL="222250" indent="-107950" algn="l" rtl="0" fontAlgn="base">
      <a:lnSpc>
        <a:spcPct val="90000"/>
      </a:lnSpc>
      <a:spcBef>
        <a:spcPts val="300"/>
      </a:spcBef>
      <a:spcAft>
        <a:spcPct val="0"/>
      </a:spcAft>
      <a:buFont typeface="Arial" pitchFamily="34" charset="0"/>
      <a:buChar char="•"/>
      <a:defRPr sz="1200" kern="1200">
        <a:solidFill>
          <a:schemeClr val="tx1"/>
        </a:solidFill>
        <a:latin typeface="Arial" pitchFamily="34" charset="0"/>
        <a:ea typeface="+mn-ea"/>
        <a:cs typeface="+mn-cs"/>
      </a:defRPr>
    </a:lvl2pPr>
    <a:lvl3pPr marL="463550" indent="-127000" algn="l" rtl="0" fontAlgn="base">
      <a:lnSpc>
        <a:spcPct val="90000"/>
      </a:lnSpc>
      <a:spcBef>
        <a:spcPts val="300"/>
      </a:spcBef>
      <a:spcAft>
        <a:spcPct val="0"/>
      </a:spcAft>
      <a:buFont typeface="Arial" pitchFamily="34" charset="0"/>
      <a:buChar char="•"/>
      <a:defRPr sz="1000" kern="1200">
        <a:solidFill>
          <a:schemeClr val="tx1"/>
        </a:solidFill>
        <a:latin typeface="Arial" pitchFamily="34" charset="0"/>
        <a:ea typeface="+mn-ea"/>
        <a:cs typeface="+mn-cs"/>
      </a:defRPr>
    </a:lvl3pPr>
    <a:lvl4pPr marL="688975" indent="-111125" algn="l" rtl="0" fontAlgn="base">
      <a:lnSpc>
        <a:spcPct val="90000"/>
      </a:lnSpc>
      <a:spcBef>
        <a:spcPts val="300"/>
      </a:spcBef>
      <a:spcAft>
        <a:spcPct val="0"/>
      </a:spcAft>
      <a:buFont typeface="Arial" pitchFamily="34" charset="0"/>
      <a:buChar char="•"/>
      <a:defRPr sz="1000" kern="1200">
        <a:solidFill>
          <a:schemeClr val="tx1"/>
        </a:solidFill>
        <a:latin typeface="Arial" pitchFamily="34" charset="0"/>
        <a:ea typeface="+mn-ea"/>
        <a:cs typeface="+mn-cs"/>
      </a:defRPr>
    </a:lvl4pPr>
    <a:lvl5pPr marL="914400" indent="-111125" algn="l" rtl="0" fontAlgn="base">
      <a:lnSpc>
        <a:spcPct val="90000"/>
      </a:lnSpc>
      <a:spcBef>
        <a:spcPts val="300"/>
      </a:spcBef>
      <a:spcAft>
        <a:spcPct val="0"/>
      </a:spcAft>
      <a:buFont typeface="Arial" pitchFamily="34" charset="0"/>
      <a:buChar char="•"/>
      <a:defRPr sz="10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Study with over 200 CFOs and financial executives across multiple industries.</a:t>
            </a:r>
          </a:p>
          <a:p>
            <a:endParaRPr lang="en-US" dirty="0"/>
          </a:p>
        </p:txBody>
      </p:sp>
      <p:sp>
        <p:nvSpPr>
          <p:cNvPr id="4" name="Slide Number Placeholder 3"/>
          <p:cNvSpPr>
            <a:spLocks noGrp="1"/>
          </p:cNvSpPr>
          <p:nvPr>
            <p:ph type="sldNum" sz="quarter" idx="10"/>
          </p:nvPr>
        </p:nvSpPr>
        <p:spPr/>
        <p:txBody>
          <a:bodyPr/>
          <a:lstStyle/>
          <a:p>
            <a:fld id="{E6C388D9-8E38-4EC6-8E5A-9BD94593D26C}" type="slidenum">
              <a:rPr lang="en-US" smtClean="0"/>
              <a:pPr/>
              <a:t>1</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2475588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10</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3037066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11</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61909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2</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413223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Clearly checks are </a:t>
            </a:r>
            <a:r>
              <a:rPr lang="en-US" dirty="0" err="1" smtClean="0"/>
              <a:t>decreasng</a:t>
            </a:r>
            <a:r>
              <a:rPr lang="en-US" dirty="0" smtClean="0"/>
              <a:t>, however, </a:t>
            </a:r>
            <a:r>
              <a:rPr lang="en-US" dirty="0" err="1" smtClean="0"/>
              <a:t>cfos</a:t>
            </a:r>
            <a:r>
              <a:rPr lang="en-US" dirty="0" smtClean="0"/>
              <a:t>  suggested that they will increases their ACH usage by 76% as they eliminate checks.  </a:t>
            </a:r>
            <a:endParaRPr lang="en-US" dirty="0"/>
          </a:p>
        </p:txBody>
      </p:sp>
      <p:sp>
        <p:nvSpPr>
          <p:cNvPr id="4" name="Slide Number Placeholder 3"/>
          <p:cNvSpPr>
            <a:spLocks noGrp="1"/>
          </p:cNvSpPr>
          <p:nvPr>
            <p:ph type="sldNum" sz="quarter" idx="10"/>
          </p:nvPr>
        </p:nvSpPr>
        <p:spPr/>
        <p:txBody>
          <a:bodyPr/>
          <a:lstStyle/>
          <a:p>
            <a:fld id="{E6C388D9-8E38-4EC6-8E5A-9BD94593D26C}" type="slidenum">
              <a:rPr lang="en-US" smtClean="0"/>
              <a:pPr/>
              <a:t>3</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1156691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4</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323408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5</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3645499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6</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3645499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7</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3645499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8</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3645499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388D9-8E38-4EC6-8E5A-9BD94593D26C}" type="slidenum">
              <a:rPr lang="en-US" smtClean="0"/>
              <a:pPr/>
              <a:t>9</a:t>
            </a:fld>
            <a:endParaRPr lang="en-US" dirty="0"/>
          </a:p>
        </p:txBody>
      </p:sp>
      <p:sp>
        <p:nvSpPr>
          <p:cNvPr id="6" name="Date Placeholder 5"/>
          <p:cNvSpPr>
            <a:spLocks noGrp="1"/>
          </p:cNvSpPr>
          <p:nvPr>
            <p:ph type="dt" idx="1"/>
          </p:nvPr>
        </p:nvSpPr>
        <p:spPr/>
        <p:txBody>
          <a:bodyPr/>
          <a:lstStyle/>
          <a:p>
            <a:r>
              <a:rPr lang="en-US" smtClean="0"/>
              <a:t>April 10, 2014</a:t>
            </a:r>
            <a:endParaRPr lang="en-US"/>
          </a:p>
        </p:txBody>
      </p:sp>
    </p:spTree>
    <p:extLst>
      <p:ext uri="{BB962C8B-B14F-4D97-AF65-F5344CB8AC3E}">
        <p14:creationId xmlns:p14="http://schemas.microsoft.com/office/powerpoint/2010/main" val="2233414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224265" name="subtitle_placeholder"/>
          <p:cNvSpPr>
            <a:spLocks noGrp="1" noChangeArrowheads="1"/>
          </p:cNvSpPr>
          <p:nvPr>
            <p:ph type="subTitle" idx="1"/>
          </p:nvPr>
        </p:nvSpPr>
        <p:spPr bwMode="gray">
          <a:xfrm>
            <a:off x="576072" y="5602288"/>
            <a:ext cx="6309360" cy="366713"/>
          </a:xfrm>
          <a:noFill/>
          <a:ln w="9525" algn="ctr">
            <a:noFill/>
            <a:miter lim="800000"/>
            <a:headEnd/>
            <a:tailEnd/>
          </a:ln>
        </p:spPr>
        <p:txBody>
          <a:bodyPr vert="horz" wrap="square" lIns="91440" tIns="45720" rIns="91440" bIns="45720" numCol="1" anchor="t" anchorCtr="0" compatLnSpc="1">
            <a:prstTxWarp prst="textNoShape">
              <a:avLst/>
            </a:prstTxWarp>
            <a:spAutoFit/>
          </a:bodyPr>
          <a:lstStyle>
            <a:lvl1pPr marL="0" indent="0">
              <a:lnSpc>
                <a:spcPct val="90000"/>
              </a:lnSpc>
              <a:spcAft>
                <a:spcPct val="0"/>
              </a:spcAft>
              <a:buFont typeface="Arial" pitchFamily="2" charset="0"/>
              <a:buNone/>
              <a:defRPr kumimoji="0" lang="en-US" sz="2000" b="0" i="0" u="none" strike="noStrike" kern="0" cap="none" spc="0" normalizeH="0" baseline="0" noProof="0" dirty="0" smtClean="0">
                <a:ln>
                  <a:noFill/>
                </a:ln>
                <a:solidFill>
                  <a:schemeClr val="tx1"/>
                </a:solidFill>
                <a:effectLst/>
                <a:uLnTx/>
                <a:uFillTx/>
                <a:latin typeface="Arial" pitchFamily="34" charset="0"/>
                <a:ea typeface="+mn-ea"/>
                <a:cs typeface="+mn-cs"/>
              </a:defRPr>
            </a:lvl1pPr>
          </a:lstStyle>
          <a:p>
            <a:pPr marL="0" marR="0" lvl="0" indent="0" algn="l" defTabSz="914400" rtl="0" eaLnBrk="1" fontAlgn="base" latinLnBrk="0" hangingPunct="1">
              <a:lnSpc>
                <a:spcPct val="90000"/>
              </a:lnSpc>
              <a:spcBef>
                <a:spcPct val="0"/>
              </a:spcBef>
              <a:spcAft>
                <a:spcPct val="0"/>
              </a:spcAft>
              <a:buClrTx/>
              <a:buSzPct val="85000"/>
              <a:buFont typeface="Arial" pitchFamily="2" charset="0"/>
              <a:buNone/>
              <a:tabLst/>
              <a:defRPr/>
            </a:pPr>
            <a:r>
              <a:rPr lang="en-US" smtClean="0"/>
              <a:t>Click to edit Master subtitle style</a:t>
            </a:r>
            <a:endParaRPr lang="en-US" dirty="0"/>
          </a:p>
        </p:txBody>
      </p:sp>
      <p:sp>
        <p:nvSpPr>
          <p:cNvPr id="224264" name="title_placeholder"/>
          <p:cNvSpPr>
            <a:spLocks noGrp="1" noChangeArrowheads="1"/>
          </p:cNvSpPr>
          <p:nvPr>
            <p:ph type="ctrTitle"/>
          </p:nvPr>
        </p:nvSpPr>
        <p:spPr bwMode="gray">
          <a:xfrm>
            <a:off x="576072" y="4972050"/>
            <a:ext cx="6309360" cy="563231"/>
          </a:xfrm>
          <a:noFill/>
          <a:ln w="9525">
            <a:noFill/>
            <a:miter lim="800000"/>
            <a:headEnd/>
            <a:tailEnd/>
          </a:ln>
        </p:spPr>
        <p:txBody>
          <a:bodyPr vert="horz" wrap="square" lIns="91440" tIns="45720" rIns="91440" bIns="45720" numCol="1" anchor="b" anchorCtr="0" compatLnSpc="1">
            <a:prstTxWarp prst="textNoShape">
              <a:avLst/>
            </a:prstTxWarp>
            <a:spAutoFit/>
          </a:bodyPr>
          <a:lstStyle>
            <a:lvl1pPr>
              <a:defRPr kumimoji="0" lang="en-US" sz="3400" b="1" i="0" u="none" strike="noStrike" kern="0" cap="none" spc="0" normalizeH="0" baseline="0" noProof="0" dirty="0" smtClean="0">
                <a:ln>
                  <a:noFill/>
                </a:ln>
                <a:solidFill>
                  <a:schemeClr val="tx2"/>
                </a:solidFill>
                <a:effectLst/>
                <a:uLnTx/>
                <a:uFillTx/>
                <a:latin typeface="Arial" pitchFamily="34" charset="0"/>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lang="en-US" smtClean="0"/>
              <a:t>Click to edit Master title style</a:t>
            </a:r>
            <a:endParaRPr lang="en-US" dirty="0"/>
          </a:p>
        </p:txBody>
      </p:sp>
      <p:sp>
        <p:nvSpPr>
          <p:cNvPr id="16" name="copyright_legal_ts"/>
          <p:cNvSpPr>
            <a:spLocks noChangeArrowheads="1"/>
          </p:cNvSpPr>
          <p:nvPr userDrawn="1"/>
        </p:nvSpPr>
        <p:spPr bwMode="gray">
          <a:xfrm>
            <a:off x="571500" y="6475413"/>
            <a:ext cx="4000500" cy="304800"/>
          </a:xfrm>
          <a:prstGeom prst="rect">
            <a:avLst/>
          </a:prstGeom>
          <a:noFill/>
          <a:ln w="9525" algn="ctr">
            <a:noFill/>
            <a:miter lim="800000"/>
            <a:headEnd/>
            <a:tailEnd/>
          </a:ln>
          <a:effectLst/>
        </p:spPr>
        <p:txBody>
          <a:bodyPr tIns="0" bIns="0" anchor="ctr"/>
          <a:lstStyle/>
          <a:p>
            <a:pPr>
              <a:lnSpc>
                <a:spcPct val="95000"/>
              </a:lnSpc>
            </a:pPr>
            <a:r>
              <a:rPr lang="en-US" sz="800" smtClean="0">
                <a:solidFill>
                  <a:srgbClr val="000000"/>
                </a:solidFill>
                <a:latin typeface="Arial" pitchFamily="34" charset="0"/>
              </a:rPr>
              <a:t>©2015 MasterCard.</a:t>
            </a:r>
            <a:br>
              <a:rPr lang="en-US" sz="800" smtClean="0">
                <a:solidFill>
                  <a:srgbClr val="000000"/>
                </a:solidFill>
                <a:latin typeface="Arial" pitchFamily="34" charset="0"/>
              </a:rPr>
            </a:br>
            <a:r>
              <a:rPr lang="en-US" sz="800" smtClean="0">
                <a:solidFill>
                  <a:srgbClr val="000000"/>
                </a:solidFill>
                <a:latin typeface="Arial" pitchFamily="34" charset="0"/>
              </a:rPr>
              <a:t>Proprietary and Confidential</a:t>
            </a:r>
            <a:endParaRPr lang="en-US" sz="800" dirty="0">
              <a:solidFill>
                <a:srgbClr val="000000"/>
              </a:solidFill>
              <a:latin typeface="Arial" pitchFamily="34" charset="0"/>
            </a:endParaRPr>
          </a:p>
        </p:txBody>
      </p:sp>
      <p:cxnSp>
        <p:nvCxnSpPr>
          <p:cNvPr id="10" name="line_btm_ts_ds"/>
          <p:cNvCxnSpPr/>
          <p:nvPr userDrawn="1"/>
        </p:nvCxnSpPr>
        <p:spPr bwMode="gray">
          <a:xfrm>
            <a:off x="0" y="6397625"/>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9" name="line_top_ts_ds"/>
          <p:cNvCxnSpPr/>
          <p:nvPr userDrawn="1"/>
        </p:nvCxnSpPr>
        <p:spPr bwMode="gray">
          <a:xfrm>
            <a:off x="0" y="1598613"/>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7" name="date_ts" hidden="1"/>
          <p:cNvSpPr>
            <a:spLocks noGrp="1" noChangeArrowheads="1"/>
          </p:cNvSpPr>
          <p:nvPr>
            <p:ph type="dt" sz="half" idx="2"/>
          </p:nvPr>
        </p:nvSpPr>
        <p:spPr bwMode="gray">
          <a:xfrm>
            <a:off x="576072" y="1123950"/>
            <a:ext cx="2971800" cy="322263"/>
          </a:xfrm>
          <a:prstGeom prst="rect">
            <a:avLst/>
          </a:prstGeom>
        </p:spPr>
        <p:txBody>
          <a:bodyPr tIns="45720" rIns="0" bIns="45720" anchor="t" anchorCtr="0"/>
          <a:lstStyle>
            <a:lvl1pPr algn="l">
              <a:defRPr sz="1200">
                <a:latin typeface="Arial" pitchFamily="34" charset="0"/>
              </a:defRPr>
            </a:lvl1pPr>
          </a:lstStyle>
          <a:p>
            <a:fld id="{71BFC375-1F12-4037-B0FB-20B00AF4729A}" type="datetime4">
              <a:rPr lang="en-US" smtClean="0">
                <a:solidFill>
                  <a:srgbClr val="000000"/>
                </a:solidFill>
              </a:rPr>
              <a:t>July 20, 2015</a:t>
            </a:fld>
            <a:endParaRPr lang="en-US" dirty="0">
              <a:solidFill>
                <a:srgbClr val="000000"/>
              </a:solidFill>
            </a:endParaRPr>
          </a:p>
        </p:txBody>
      </p:sp>
      <p:pic>
        <p:nvPicPr>
          <p:cNvPr id="1026" name="img_corpsig_ts_ds" descr="C:\Users\labadmin\Desktop\ppt_corp_sig_ttl_w_v2.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431088" y="428912"/>
            <a:ext cx="1271587" cy="89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101170"/>
      </p:ext>
    </p:extLst>
  </p:cSld>
  <p:clrMapOvr>
    <a:masterClrMapping/>
  </p:clrMapOvr>
  <p:timing>
    <p:tnLst>
      <p:par>
        <p:cTn id="1" dur="indefinite" restart="never" nodeType="tmRoot"/>
      </p:par>
    </p:tnLst>
  </p:timing>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12" name="date_cs"/>
          <p:cNvSpPr>
            <a:spLocks noGrp="1" noChangeArrowheads="1"/>
          </p:cNvSpPr>
          <p:nvPr>
            <p:ph type="dt" sz="half" idx="2"/>
          </p:nvPr>
        </p:nvSpPr>
        <p:spPr bwMode="gray">
          <a:xfrm>
            <a:off x="7635875" y="6475413"/>
            <a:ext cx="1277938" cy="152400"/>
          </a:xfrm>
          <a:prstGeom prst="rect">
            <a:avLst/>
          </a:prstGeom>
          <a:noFill/>
          <a:ln w="9525" algn="ctr">
            <a:noFill/>
            <a:miter lim="800000"/>
            <a:headEnd/>
            <a:tailEnd/>
          </a:ln>
          <a:effectLst/>
        </p:spPr>
        <p:txBody>
          <a:bodyPr vert="horz" wrap="square" lIns="91440" tIns="0" rIns="91440" bIns="0" numCol="1" anchor="b" anchorCtr="0" compatLnSpc="1">
            <a:prstTxWarp prst="textNoShape">
              <a:avLst/>
            </a:prstTxWarp>
          </a:bodyPr>
          <a:lstStyle>
            <a:lvl1pPr algn="r">
              <a:defRPr sz="800">
                <a:solidFill>
                  <a:schemeClr val="bg1"/>
                </a:solidFill>
                <a:latin typeface="Arial" pitchFamily="34" charset="0"/>
              </a:defRPr>
            </a:lvl1pPr>
          </a:lstStyle>
          <a:p>
            <a:fld id="{CC77D577-005B-4108-B610-F4DB02627051}" type="datetime4">
              <a:rPr lang="en-US" smtClean="0"/>
              <a:t>July 20, 2015</a:t>
            </a:fld>
            <a:endParaRPr lang="en-US" dirty="0"/>
          </a:p>
        </p:txBody>
      </p:sp>
      <p:sp>
        <p:nvSpPr>
          <p:cNvPr id="13" name="footer_cs"/>
          <p:cNvSpPr>
            <a:spLocks noGrp="1" noChangeArrowheads="1"/>
          </p:cNvSpPr>
          <p:nvPr>
            <p:ph type="ftr" sz="quarter" idx="3"/>
          </p:nvPr>
        </p:nvSpPr>
        <p:spPr bwMode="gray">
          <a:xfrm>
            <a:off x="576072" y="6475413"/>
            <a:ext cx="4000500" cy="304800"/>
          </a:xfrm>
          <a:prstGeom prst="rect">
            <a:avLst/>
          </a:prstGeom>
          <a:noFill/>
          <a:ln w="9525" algn="ctr">
            <a:noFill/>
            <a:miter lim="800000"/>
            <a:headEnd/>
            <a:tailEnd/>
          </a:ln>
          <a:effectLst/>
        </p:spPr>
        <p:txBody>
          <a:bodyPr vert="horz" wrap="square" lIns="91440" tIns="0" rIns="91440" bIns="0" numCol="1" anchor="ctr" anchorCtr="0" compatLnSpc="1">
            <a:prstTxWarp prst="textNoShape">
              <a:avLst/>
            </a:prstTxWarp>
          </a:bodyPr>
          <a:lstStyle>
            <a:lvl1pPr>
              <a:lnSpc>
                <a:spcPct val="95000"/>
              </a:lnSpc>
              <a:defRPr sz="1000">
                <a:latin typeface="Arial" pitchFamily="34" charset="0"/>
              </a:defRPr>
            </a:lvl1pPr>
          </a:lstStyle>
          <a:p>
            <a:endParaRPr lang="en-US" dirty="0">
              <a:solidFill>
                <a:srgbClr val="000000"/>
              </a:solidFill>
            </a:endParaRPr>
          </a:p>
        </p:txBody>
      </p:sp>
      <p:sp>
        <p:nvSpPr>
          <p:cNvPr id="8" name="text_placeholder"/>
          <p:cNvSpPr>
            <a:spLocks noGrp="1"/>
          </p:cNvSpPr>
          <p:nvPr>
            <p:ph type="body" sz="quarter" idx="13"/>
          </p:nvPr>
        </p:nvSpPr>
        <p:spPr bwMode="gray">
          <a:xfrm>
            <a:off x="576072" y="1827212"/>
            <a:ext cx="7394575" cy="4041775"/>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ubtitle_placeholder"/>
          <p:cNvSpPr>
            <a:spLocks noGrp="1"/>
          </p:cNvSpPr>
          <p:nvPr>
            <p:ph type="body" sz="quarter" idx="14" hasCustomPrompt="1"/>
          </p:nvPr>
        </p:nvSpPr>
        <p:spPr bwMode="gray">
          <a:xfrm>
            <a:off x="576071" y="1344613"/>
            <a:ext cx="7394575" cy="461665"/>
          </a:xfrm>
          <a:noFill/>
          <a:ln w="9525" algn="ctr">
            <a:noFill/>
            <a:miter lim="800000"/>
            <a:headEnd/>
            <a:tailEnd/>
          </a:ln>
        </p:spPr>
        <p:txBody>
          <a:bodyPr wrap="square">
            <a:spAutoFit/>
          </a:bodyPr>
          <a:lstStyle>
            <a:lvl1pPr marL="0" indent="0" algn="l" rtl="0" fontAlgn="base">
              <a:spcBef>
                <a:spcPct val="0"/>
              </a:spcBef>
              <a:spcAft>
                <a:spcPct val="0"/>
              </a:spcAft>
              <a:buNone/>
              <a:defRPr lang="en-US" sz="2400" b="1" kern="1200" dirty="0" smtClean="0">
                <a:solidFill>
                  <a:schemeClr val="tx1">
                    <a:lumMod val="85000"/>
                    <a:lumOff val="15000"/>
                  </a:schemeClr>
                </a:solidFill>
                <a:latin typeface="Arial" pitchFamily="34" charset="0"/>
                <a:ea typeface="+mn-ea"/>
                <a:cs typeface="+mn-cs"/>
              </a:defRPr>
            </a:lvl1pPr>
            <a:lvl2pPr algn="l" rtl="0" fontAlgn="base">
              <a:spcBef>
                <a:spcPct val="0"/>
              </a:spcBef>
              <a:spcAft>
                <a:spcPct val="0"/>
              </a:spcAft>
              <a:defRPr lang="en-US" sz="2400" b="1" kern="1200" dirty="0" smtClean="0">
                <a:solidFill>
                  <a:schemeClr val="tx1"/>
                </a:solidFill>
                <a:latin typeface="Arial" pitchFamily="2" charset="0"/>
                <a:ea typeface="+mn-ea"/>
                <a:cs typeface="+mn-cs"/>
              </a:defRPr>
            </a:lvl2pPr>
            <a:lvl3pPr algn="l" rtl="0" fontAlgn="base">
              <a:spcBef>
                <a:spcPct val="0"/>
              </a:spcBef>
              <a:spcAft>
                <a:spcPct val="0"/>
              </a:spcAft>
              <a:defRPr lang="en-US" sz="2400" b="1" kern="1200" dirty="0" smtClean="0">
                <a:solidFill>
                  <a:schemeClr val="tx1"/>
                </a:solidFill>
                <a:latin typeface="Arial" pitchFamily="2" charset="0"/>
                <a:ea typeface="+mn-ea"/>
                <a:cs typeface="+mn-cs"/>
              </a:defRPr>
            </a:lvl3pPr>
            <a:lvl4pPr algn="l" rtl="0" fontAlgn="base">
              <a:spcBef>
                <a:spcPct val="0"/>
              </a:spcBef>
              <a:spcAft>
                <a:spcPct val="0"/>
              </a:spcAft>
              <a:defRPr lang="en-US" sz="2400" b="1" kern="1200" dirty="0" smtClean="0">
                <a:solidFill>
                  <a:schemeClr val="tx1"/>
                </a:solidFill>
                <a:latin typeface="Arial" pitchFamily="2" charset="0"/>
                <a:ea typeface="+mn-ea"/>
                <a:cs typeface="+mn-cs"/>
              </a:defRPr>
            </a:lvl4pPr>
            <a:lvl5pPr algn="l" rtl="0" fontAlgn="base">
              <a:spcBef>
                <a:spcPct val="0"/>
              </a:spcBef>
              <a:spcAft>
                <a:spcPct val="0"/>
              </a:spcAft>
              <a:defRPr lang="en-US" sz="2400" b="1" kern="1200" dirty="0">
                <a:solidFill>
                  <a:schemeClr val="tx1"/>
                </a:solidFill>
                <a:latin typeface="Arial" pitchFamily="2" charset="0"/>
                <a:ea typeface="+mn-ea"/>
                <a:cs typeface="+mn-cs"/>
              </a:defRPr>
            </a:lvl5pPr>
          </a:lstStyle>
          <a:p>
            <a:pPr lvl="0"/>
            <a:r>
              <a:rPr lang="en-US" dirty="0" smtClean="0"/>
              <a:t>Click to edit subtitle</a:t>
            </a:r>
            <a:endParaRPr lang="en-US" dirty="0"/>
          </a:p>
        </p:txBody>
      </p:sp>
      <p:sp>
        <p:nvSpPr>
          <p:cNvPr id="2" name="title_placeholder"/>
          <p:cNvSpPr>
            <a:spLocks noGrp="1"/>
          </p:cNvSpPr>
          <p:nvPr>
            <p:ph type="title"/>
          </p:nvPr>
        </p:nvSpPr>
        <p:spPr bwMode="gray">
          <a:xfrm>
            <a:off x="576072" y="717550"/>
            <a:ext cx="6880225" cy="449263"/>
          </a:xfrm>
        </p:spPr>
        <p:txBody>
          <a:bodyPr/>
          <a:lstStyle/>
          <a:p>
            <a:r>
              <a:rPr lang="en-US" dirty="0" smtClean="0"/>
              <a:t>Click to edit Master title style</a:t>
            </a:r>
            <a:endParaRPr lang="en-US" dirty="0"/>
          </a:p>
        </p:txBody>
      </p:sp>
      <p:sp>
        <p:nvSpPr>
          <p:cNvPr id="9" name="page_number"/>
          <p:cNvSpPr txBox="1">
            <a:spLocks noChangeArrowheads="1"/>
          </p:cNvSpPr>
          <p:nvPr userDrawn="1"/>
        </p:nvSpPr>
        <p:spPr bwMode="gray">
          <a:xfrm>
            <a:off x="7635875" y="6627813"/>
            <a:ext cx="1277938" cy="161925"/>
          </a:xfrm>
          <a:prstGeom prst="rect">
            <a:avLst/>
          </a:prstGeom>
          <a:noFill/>
          <a:ln w="9525" algn="ctr">
            <a:noFill/>
            <a:miter lim="800000"/>
            <a:headEnd/>
            <a:tailEnd/>
          </a:ln>
          <a:effectLst/>
        </p:spPr>
        <p:txBody>
          <a:bodyPr vert="horz" wrap="square" lIns="91440" tIns="0" rIns="91440" bIns="0" numCol="1" anchor="t" anchorCtr="0" compatLnSpc="1">
            <a:prstTxWarp prst="textNoShape">
              <a:avLst/>
            </a:prstTxWarp>
          </a:bodyPr>
          <a:lstStyle>
            <a:defPPr>
              <a:defRPr lang="en-US"/>
            </a:defPPr>
            <a:lvl1pPr algn="r" rtl="0" fontAlgn="base">
              <a:spcBef>
                <a:spcPct val="0"/>
              </a:spcBef>
              <a:spcAft>
                <a:spcPct val="0"/>
              </a:spcAft>
              <a:defRPr sz="800" kern="1200">
                <a:solidFill>
                  <a:schemeClr val="tx1"/>
                </a:solidFill>
                <a:latin typeface="+mj-lt"/>
                <a:ea typeface="+mn-ea"/>
                <a:cs typeface="+mn-cs"/>
              </a:defRPr>
            </a:lvl1pPr>
            <a:lvl2pPr marL="457200" algn="l" rtl="0" fontAlgn="base">
              <a:spcBef>
                <a:spcPct val="0"/>
              </a:spcBef>
              <a:spcAft>
                <a:spcPct val="0"/>
              </a:spcAft>
              <a:defRPr sz="2000" kern="1200">
                <a:solidFill>
                  <a:schemeClr val="tx1"/>
                </a:solidFill>
                <a:latin typeface="Arial" pitchFamily="2" charset="0"/>
                <a:ea typeface="+mn-ea"/>
                <a:cs typeface="+mn-cs"/>
              </a:defRPr>
            </a:lvl2pPr>
            <a:lvl3pPr marL="914400" algn="l" rtl="0" fontAlgn="base">
              <a:spcBef>
                <a:spcPct val="0"/>
              </a:spcBef>
              <a:spcAft>
                <a:spcPct val="0"/>
              </a:spcAft>
              <a:defRPr sz="2000" kern="1200">
                <a:solidFill>
                  <a:schemeClr val="tx1"/>
                </a:solidFill>
                <a:latin typeface="Arial" pitchFamily="2" charset="0"/>
                <a:ea typeface="+mn-ea"/>
                <a:cs typeface="+mn-cs"/>
              </a:defRPr>
            </a:lvl3pPr>
            <a:lvl4pPr marL="1371600" algn="l" rtl="0" fontAlgn="base">
              <a:spcBef>
                <a:spcPct val="0"/>
              </a:spcBef>
              <a:spcAft>
                <a:spcPct val="0"/>
              </a:spcAft>
              <a:defRPr sz="2000" kern="1200">
                <a:solidFill>
                  <a:schemeClr val="tx1"/>
                </a:solidFill>
                <a:latin typeface="Arial" pitchFamily="2" charset="0"/>
                <a:ea typeface="+mn-ea"/>
                <a:cs typeface="+mn-cs"/>
              </a:defRPr>
            </a:lvl4pPr>
            <a:lvl5pPr marL="1828800" algn="l" rtl="0" fontAlgn="base">
              <a:spcBef>
                <a:spcPct val="0"/>
              </a:spcBef>
              <a:spcAft>
                <a:spcPct val="0"/>
              </a:spcAft>
              <a:defRPr sz="2000" kern="1200">
                <a:solidFill>
                  <a:schemeClr val="tx1"/>
                </a:solidFill>
                <a:latin typeface="Arial" pitchFamily="2" charset="0"/>
                <a:ea typeface="+mn-ea"/>
                <a:cs typeface="+mn-cs"/>
              </a:defRPr>
            </a:lvl5pPr>
            <a:lvl6pPr marL="2286000" algn="l" defTabSz="914400" rtl="0" eaLnBrk="1" latinLnBrk="0" hangingPunct="1">
              <a:defRPr sz="2000" kern="1200">
                <a:solidFill>
                  <a:schemeClr val="tx1"/>
                </a:solidFill>
                <a:latin typeface="Arial" pitchFamily="2" charset="0"/>
                <a:ea typeface="+mn-ea"/>
                <a:cs typeface="+mn-cs"/>
              </a:defRPr>
            </a:lvl6pPr>
            <a:lvl7pPr marL="2743200" algn="l" defTabSz="914400" rtl="0" eaLnBrk="1" latinLnBrk="0" hangingPunct="1">
              <a:defRPr sz="2000" kern="1200">
                <a:solidFill>
                  <a:schemeClr val="tx1"/>
                </a:solidFill>
                <a:latin typeface="Arial" pitchFamily="2" charset="0"/>
                <a:ea typeface="+mn-ea"/>
                <a:cs typeface="+mn-cs"/>
              </a:defRPr>
            </a:lvl7pPr>
            <a:lvl8pPr marL="3200400" algn="l" defTabSz="914400" rtl="0" eaLnBrk="1" latinLnBrk="0" hangingPunct="1">
              <a:defRPr sz="2000" kern="1200">
                <a:solidFill>
                  <a:schemeClr val="tx1"/>
                </a:solidFill>
                <a:latin typeface="Arial" pitchFamily="2" charset="0"/>
                <a:ea typeface="+mn-ea"/>
                <a:cs typeface="+mn-cs"/>
              </a:defRPr>
            </a:lvl8pPr>
            <a:lvl9pPr marL="3657600" algn="l" defTabSz="914400" rtl="0" eaLnBrk="1" latinLnBrk="0" hangingPunct="1">
              <a:defRPr sz="2000" kern="1200">
                <a:solidFill>
                  <a:schemeClr val="tx1"/>
                </a:solidFill>
                <a:latin typeface="Arial" pitchFamily="2" charset="0"/>
                <a:ea typeface="+mn-ea"/>
                <a:cs typeface="+mn-cs"/>
              </a:defRPr>
            </a:lvl9pPr>
          </a:lstStyle>
          <a:p>
            <a:r>
              <a:rPr lang="en-US" dirty="0" smtClean="0">
                <a:solidFill>
                  <a:schemeClr val="bg1"/>
                </a:solidFill>
              </a:rPr>
              <a:t>Page </a:t>
            </a:r>
            <a:fld id="{5698A34F-157D-4FC3-B6AE-341A8B909DE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949243426"/>
      </p:ext>
    </p:extLst>
  </p:cSld>
  <p:clrMapOvr>
    <a:masterClrMapping/>
  </p:clrMapOvr>
  <p:timing>
    <p:tnLst>
      <p:par>
        <p:cTn id="1" dur="indefinite" restart="never" nodeType="tmRoot"/>
      </p:par>
    </p:tnLst>
  </p:timing>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9" name="date_cs"/>
          <p:cNvSpPr>
            <a:spLocks noGrp="1" noChangeArrowheads="1"/>
          </p:cNvSpPr>
          <p:nvPr>
            <p:ph type="dt" sz="half" idx="2"/>
          </p:nvPr>
        </p:nvSpPr>
        <p:spPr bwMode="gray">
          <a:xfrm>
            <a:off x="7635875" y="6475413"/>
            <a:ext cx="1277938" cy="152400"/>
          </a:xfrm>
          <a:prstGeom prst="rect">
            <a:avLst/>
          </a:prstGeom>
          <a:noFill/>
          <a:ln w="9525" algn="ctr">
            <a:noFill/>
            <a:miter lim="800000"/>
            <a:headEnd/>
            <a:tailEnd/>
          </a:ln>
          <a:effectLst/>
        </p:spPr>
        <p:txBody>
          <a:bodyPr vert="horz" wrap="square" lIns="91440" tIns="0" rIns="91440" bIns="0" numCol="1" anchor="b" anchorCtr="0" compatLnSpc="1">
            <a:prstTxWarp prst="textNoShape">
              <a:avLst/>
            </a:prstTxWarp>
          </a:bodyPr>
          <a:lstStyle>
            <a:lvl1pPr algn="r">
              <a:defRPr sz="800">
                <a:solidFill>
                  <a:schemeClr val="bg1"/>
                </a:solidFill>
                <a:latin typeface="Arial" pitchFamily="34" charset="0"/>
              </a:defRPr>
            </a:lvl1pPr>
          </a:lstStyle>
          <a:p>
            <a:fld id="{153B22B2-75F2-4DE7-8320-458CB1E23536}" type="datetime4">
              <a:rPr lang="en-US" smtClean="0"/>
              <a:t>July 20, 2015</a:t>
            </a:fld>
            <a:endParaRPr lang="en-US" dirty="0"/>
          </a:p>
        </p:txBody>
      </p:sp>
      <p:sp>
        <p:nvSpPr>
          <p:cNvPr id="11" name="footer_cs"/>
          <p:cNvSpPr>
            <a:spLocks noGrp="1" noChangeArrowheads="1"/>
          </p:cNvSpPr>
          <p:nvPr>
            <p:ph type="ftr" sz="quarter" idx="3"/>
          </p:nvPr>
        </p:nvSpPr>
        <p:spPr bwMode="gray">
          <a:xfrm>
            <a:off x="576072" y="6475413"/>
            <a:ext cx="4000500" cy="304800"/>
          </a:xfrm>
          <a:prstGeom prst="rect">
            <a:avLst/>
          </a:prstGeom>
          <a:noFill/>
          <a:ln w="9525" algn="ctr">
            <a:noFill/>
            <a:miter lim="800000"/>
            <a:headEnd/>
            <a:tailEnd/>
          </a:ln>
          <a:effectLst/>
        </p:spPr>
        <p:txBody>
          <a:bodyPr vert="horz" wrap="square" lIns="91440" tIns="0" rIns="91440" bIns="0" numCol="1" anchor="ctr" anchorCtr="0" compatLnSpc="1">
            <a:prstTxWarp prst="textNoShape">
              <a:avLst/>
            </a:prstTxWarp>
          </a:bodyPr>
          <a:lstStyle>
            <a:lvl1pPr>
              <a:lnSpc>
                <a:spcPct val="95000"/>
              </a:lnSpc>
              <a:defRPr sz="1000">
                <a:latin typeface="Arial" pitchFamily="34" charset="0"/>
              </a:defRPr>
            </a:lvl1pPr>
          </a:lstStyle>
          <a:p>
            <a:endParaRPr lang="en-US" dirty="0">
              <a:solidFill>
                <a:srgbClr val="000000"/>
              </a:solidFill>
            </a:endParaRPr>
          </a:p>
        </p:txBody>
      </p:sp>
      <p:sp>
        <p:nvSpPr>
          <p:cNvPr id="8" name="text_placeholder"/>
          <p:cNvSpPr>
            <a:spLocks noGrp="1"/>
          </p:cNvSpPr>
          <p:nvPr>
            <p:ph type="body" sz="quarter" idx="13"/>
          </p:nvPr>
        </p:nvSpPr>
        <p:spPr bwMode="gray">
          <a:xfrm>
            <a:off x="576072" y="1827212"/>
            <a:ext cx="7394575" cy="4041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_placeholder"/>
          <p:cNvSpPr>
            <a:spLocks noGrp="1"/>
          </p:cNvSpPr>
          <p:nvPr>
            <p:ph type="title"/>
          </p:nvPr>
        </p:nvSpPr>
        <p:spPr bwMode="gray">
          <a:xfrm>
            <a:off x="576072" y="717550"/>
            <a:ext cx="6880225" cy="449263"/>
          </a:xfrm>
        </p:spPr>
        <p:txBody>
          <a:bodyPr/>
          <a:lstStyle/>
          <a:p>
            <a:r>
              <a:rPr lang="en-US" smtClean="0"/>
              <a:t>Click to edit Master title style</a:t>
            </a:r>
            <a:endParaRPr lang="en-US" dirty="0"/>
          </a:p>
        </p:txBody>
      </p:sp>
      <p:sp>
        <p:nvSpPr>
          <p:cNvPr id="7" name="page_number"/>
          <p:cNvSpPr>
            <a:spLocks noGrp="1" noChangeArrowheads="1"/>
          </p:cNvSpPr>
          <p:nvPr>
            <p:ph type="sldNum" sz="quarter" idx="4"/>
          </p:nvPr>
        </p:nvSpPr>
        <p:spPr bwMode="gray">
          <a:xfrm>
            <a:off x="7635875" y="6627813"/>
            <a:ext cx="1277938" cy="161925"/>
          </a:xfrm>
          <a:prstGeom prst="rect">
            <a:avLst/>
          </a:prstGeom>
          <a:noFill/>
          <a:ln w="9525" algn="ctr">
            <a:noFill/>
            <a:miter lim="800000"/>
            <a:headEnd/>
            <a:tailEnd/>
          </a:ln>
          <a:effectLst/>
        </p:spPr>
        <p:txBody>
          <a:bodyPr vert="horz" wrap="square" lIns="91440" tIns="0" rIns="91440" bIns="0" numCol="1" anchor="t" anchorCtr="0" compatLnSpc="1">
            <a:prstTxWarp prst="textNoShape">
              <a:avLst/>
            </a:prstTxWarp>
          </a:bodyPr>
          <a:lstStyle>
            <a:lvl1pPr algn="r">
              <a:defRPr sz="800">
                <a:solidFill>
                  <a:schemeClr val="bg1"/>
                </a:solidFill>
                <a:latin typeface="+mj-lt"/>
              </a:defRPr>
            </a:lvl1pPr>
          </a:lstStyle>
          <a:p>
            <a:r>
              <a:rPr lang="en-US" dirty="0" smtClean="0"/>
              <a:t>Page </a:t>
            </a:r>
            <a:fld id="{5698A34F-157D-4FC3-B6AE-341A8B909DED}" type="slidenum">
              <a:rPr lang="en-US" smtClean="0"/>
              <a:pPr/>
              <a:t>‹#›</a:t>
            </a:fld>
            <a:endParaRPr lang="en-US" dirty="0"/>
          </a:p>
        </p:txBody>
      </p:sp>
    </p:spTree>
    <p:extLst>
      <p:ext uri="{BB962C8B-B14F-4D97-AF65-F5344CB8AC3E}">
        <p14:creationId xmlns:p14="http://schemas.microsoft.com/office/powerpoint/2010/main" val="2603103431"/>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with Subtitle">
    <p:spTree>
      <p:nvGrpSpPr>
        <p:cNvPr id="1" name=""/>
        <p:cNvGrpSpPr/>
        <p:nvPr/>
      </p:nvGrpSpPr>
      <p:grpSpPr>
        <a:xfrm>
          <a:off x="0" y="0"/>
          <a:ext cx="0" cy="0"/>
          <a:chOff x="0" y="0"/>
          <a:chExt cx="0" cy="0"/>
        </a:xfrm>
      </p:grpSpPr>
      <p:sp>
        <p:nvSpPr>
          <p:cNvPr id="16" name="date_cs"/>
          <p:cNvSpPr>
            <a:spLocks noGrp="1" noChangeArrowheads="1"/>
          </p:cNvSpPr>
          <p:nvPr>
            <p:ph type="dt" sz="half" idx="2"/>
          </p:nvPr>
        </p:nvSpPr>
        <p:spPr bwMode="gray">
          <a:xfrm>
            <a:off x="7635875" y="6475413"/>
            <a:ext cx="1277938" cy="152400"/>
          </a:xfrm>
          <a:prstGeom prst="rect">
            <a:avLst/>
          </a:prstGeom>
          <a:noFill/>
          <a:ln w="9525" algn="ctr">
            <a:noFill/>
            <a:miter lim="800000"/>
            <a:headEnd/>
            <a:tailEnd/>
          </a:ln>
          <a:effectLst/>
        </p:spPr>
        <p:txBody>
          <a:bodyPr vert="horz" wrap="square" lIns="91440" tIns="0" rIns="91440" bIns="0" numCol="1" anchor="b" anchorCtr="0" compatLnSpc="1">
            <a:prstTxWarp prst="textNoShape">
              <a:avLst/>
            </a:prstTxWarp>
          </a:bodyPr>
          <a:lstStyle>
            <a:lvl1pPr algn="r">
              <a:defRPr sz="800">
                <a:solidFill>
                  <a:schemeClr val="bg1"/>
                </a:solidFill>
                <a:latin typeface="Arial" pitchFamily="34" charset="0"/>
              </a:defRPr>
            </a:lvl1pPr>
          </a:lstStyle>
          <a:p>
            <a:fld id="{CA4FE54B-00A3-4FE9-8151-D365F70E838F}" type="datetime4">
              <a:rPr lang="en-US" smtClean="0"/>
              <a:t>July 20, 2015</a:t>
            </a:fld>
            <a:endParaRPr lang="en-US" dirty="0"/>
          </a:p>
        </p:txBody>
      </p:sp>
      <p:sp>
        <p:nvSpPr>
          <p:cNvPr id="18" name="footer_cs"/>
          <p:cNvSpPr>
            <a:spLocks noGrp="1" noChangeArrowheads="1"/>
          </p:cNvSpPr>
          <p:nvPr>
            <p:ph type="ftr" sz="quarter" idx="3"/>
          </p:nvPr>
        </p:nvSpPr>
        <p:spPr bwMode="gray">
          <a:xfrm>
            <a:off x="576072" y="6475413"/>
            <a:ext cx="4000500" cy="304800"/>
          </a:xfrm>
          <a:prstGeom prst="rect">
            <a:avLst/>
          </a:prstGeom>
          <a:noFill/>
          <a:ln w="9525" algn="ctr">
            <a:noFill/>
            <a:miter lim="800000"/>
            <a:headEnd/>
            <a:tailEnd/>
          </a:ln>
          <a:effectLst/>
        </p:spPr>
        <p:txBody>
          <a:bodyPr vert="horz" wrap="square" lIns="91440" tIns="0" rIns="91440" bIns="0" numCol="1" anchor="ctr" anchorCtr="0" compatLnSpc="1">
            <a:prstTxWarp prst="textNoShape">
              <a:avLst/>
            </a:prstTxWarp>
          </a:bodyPr>
          <a:lstStyle>
            <a:lvl1pPr>
              <a:lnSpc>
                <a:spcPct val="95000"/>
              </a:lnSpc>
              <a:defRPr sz="1000">
                <a:latin typeface="Arial" pitchFamily="34" charset="0"/>
              </a:defRPr>
            </a:lvl1pPr>
          </a:lstStyle>
          <a:p>
            <a:endParaRPr lang="en-US" dirty="0">
              <a:solidFill>
                <a:srgbClr val="000000"/>
              </a:solidFill>
            </a:endParaRPr>
          </a:p>
        </p:txBody>
      </p:sp>
      <p:sp>
        <p:nvSpPr>
          <p:cNvPr id="12" name="text_right_placeholder"/>
          <p:cNvSpPr>
            <a:spLocks noGrp="1"/>
          </p:cNvSpPr>
          <p:nvPr>
            <p:ph type="body" sz="quarter" idx="14"/>
          </p:nvPr>
        </p:nvSpPr>
        <p:spPr bwMode="gray">
          <a:xfrm>
            <a:off x="4343400" y="1827213"/>
            <a:ext cx="3627247" cy="4041775"/>
          </a:xfrm>
        </p:spPr>
        <p:txBody>
          <a:bodyPr/>
          <a:lstStyle>
            <a:lvl1pPr>
              <a:buFont typeface="Arial" pitchFamily="34" charset="0"/>
              <a:buChar char="•"/>
              <a:defRPr sz="2000"/>
            </a:lvl1pPr>
            <a:lvl2pPr>
              <a:buFont typeface="Arial" pitchFamily="34" charset="0"/>
              <a:buChar char="–"/>
              <a:defRPr sz="1800"/>
            </a:lvl2pPr>
            <a:lvl3pPr>
              <a:buFont typeface="Arial" pitchFamily="34" charset="0"/>
              <a:buChar char="–"/>
              <a:defRPr sz="1600"/>
            </a:lvl3pPr>
            <a:lvl4pPr>
              <a:buFont typeface="Arial" pitchFamily="34" charset="0"/>
              <a:buChar char="–"/>
              <a:defRPr sz="1400"/>
            </a:lvl4pPr>
            <a:lvl5pPr>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ubtitle_right_placeholder"/>
          <p:cNvSpPr>
            <a:spLocks noGrp="1"/>
          </p:cNvSpPr>
          <p:nvPr>
            <p:ph type="body" sz="quarter" idx="16" hasCustomPrompt="1"/>
          </p:nvPr>
        </p:nvSpPr>
        <p:spPr bwMode="gray">
          <a:xfrm>
            <a:off x="4343400" y="1344613"/>
            <a:ext cx="3627247" cy="461665"/>
          </a:xfrm>
          <a:noFill/>
          <a:ln w="9525" algn="ctr">
            <a:noFill/>
            <a:miter lim="800000"/>
            <a:headEnd/>
            <a:tailEnd/>
          </a:ln>
        </p:spPr>
        <p:txBody>
          <a:bodyPr wrap="square">
            <a:spAutoFit/>
          </a:bodyPr>
          <a:lstStyle>
            <a:lvl1pPr marL="0" indent="0" algn="l" rtl="0" fontAlgn="base">
              <a:spcBef>
                <a:spcPct val="0"/>
              </a:spcBef>
              <a:spcAft>
                <a:spcPct val="0"/>
              </a:spcAft>
              <a:buNone/>
              <a:defRPr lang="en-US" sz="2400" b="1" kern="1200" dirty="0" smtClean="0">
                <a:solidFill>
                  <a:schemeClr val="tx1"/>
                </a:solidFill>
                <a:latin typeface="Arial" pitchFamily="34" charset="0"/>
                <a:ea typeface="+mn-ea"/>
                <a:cs typeface="+mn-cs"/>
              </a:defRPr>
            </a:lvl1pPr>
            <a:lvl2pPr algn="l" rtl="0" fontAlgn="base">
              <a:spcBef>
                <a:spcPct val="0"/>
              </a:spcBef>
              <a:spcAft>
                <a:spcPct val="0"/>
              </a:spcAft>
              <a:defRPr lang="en-US" sz="2400" b="1" kern="1200" dirty="0" smtClean="0">
                <a:solidFill>
                  <a:schemeClr val="tx1"/>
                </a:solidFill>
                <a:latin typeface="Arial" pitchFamily="2" charset="0"/>
                <a:ea typeface="+mn-ea"/>
                <a:cs typeface="+mn-cs"/>
              </a:defRPr>
            </a:lvl2pPr>
            <a:lvl3pPr algn="l" rtl="0" fontAlgn="base">
              <a:spcBef>
                <a:spcPct val="0"/>
              </a:spcBef>
              <a:spcAft>
                <a:spcPct val="0"/>
              </a:spcAft>
              <a:defRPr lang="en-US" sz="2400" b="1" kern="1200" dirty="0" smtClean="0">
                <a:solidFill>
                  <a:schemeClr val="tx1"/>
                </a:solidFill>
                <a:latin typeface="Arial" pitchFamily="2" charset="0"/>
                <a:ea typeface="+mn-ea"/>
                <a:cs typeface="+mn-cs"/>
              </a:defRPr>
            </a:lvl3pPr>
            <a:lvl4pPr algn="l" rtl="0" fontAlgn="base">
              <a:spcBef>
                <a:spcPct val="0"/>
              </a:spcBef>
              <a:spcAft>
                <a:spcPct val="0"/>
              </a:spcAft>
              <a:defRPr lang="en-US" sz="2400" b="1" kern="1200" dirty="0" smtClean="0">
                <a:solidFill>
                  <a:schemeClr val="tx1"/>
                </a:solidFill>
                <a:latin typeface="Arial" pitchFamily="2" charset="0"/>
                <a:ea typeface="+mn-ea"/>
                <a:cs typeface="+mn-cs"/>
              </a:defRPr>
            </a:lvl4pPr>
            <a:lvl5pPr algn="l" rtl="0" fontAlgn="base">
              <a:spcBef>
                <a:spcPct val="0"/>
              </a:spcBef>
              <a:spcAft>
                <a:spcPct val="0"/>
              </a:spcAft>
              <a:defRPr lang="en-US" sz="2400" b="1" kern="1200" dirty="0">
                <a:solidFill>
                  <a:schemeClr val="tx1"/>
                </a:solidFill>
                <a:latin typeface="Arial" pitchFamily="2" charset="0"/>
                <a:ea typeface="+mn-ea"/>
                <a:cs typeface="+mn-cs"/>
              </a:defRPr>
            </a:lvl5pPr>
          </a:lstStyle>
          <a:p>
            <a:pPr lvl="0"/>
            <a:r>
              <a:rPr lang="en-US" dirty="0" smtClean="0"/>
              <a:t>Click to edit subtitle</a:t>
            </a:r>
            <a:endParaRPr lang="en-US" dirty="0"/>
          </a:p>
        </p:txBody>
      </p:sp>
      <p:sp>
        <p:nvSpPr>
          <p:cNvPr id="11" name="text_left_placeholder"/>
          <p:cNvSpPr>
            <a:spLocks noGrp="1"/>
          </p:cNvSpPr>
          <p:nvPr>
            <p:ph type="body" sz="quarter" idx="13"/>
          </p:nvPr>
        </p:nvSpPr>
        <p:spPr bwMode="gray">
          <a:xfrm>
            <a:off x="576072" y="1827213"/>
            <a:ext cx="3621088" cy="4041775"/>
          </a:xfrm>
        </p:spPr>
        <p:txBody>
          <a:bodyPr/>
          <a:lstStyle>
            <a:lvl1pPr>
              <a:buFont typeface="Arial" pitchFamily="34" charset="0"/>
              <a:buChar char="•"/>
              <a:defRPr sz="2000"/>
            </a:lvl1pPr>
            <a:lvl2pPr>
              <a:buFont typeface="Arial" pitchFamily="34" charset="0"/>
              <a:buChar char="–"/>
              <a:defRPr sz="1800"/>
            </a:lvl2pPr>
            <a:lvl3pPr>
              <a:buFont typeface="Arial" pitchFamily="34" charset="0"/>
              <a:buChar char="–"/>
              <a:defRPr sz="1600"/>
            </a:lvl3pPr>
            <a:lvl4pPr>
              <a:buFont typeface="Arial" pitchFamily="34" charset="0"/>
              <a:buChar char="–"/>
              <a:defRPr sz="1400"/>
            </a:lvl4pPr>
            <a:lvl5pPr>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subtitle_left_placeholder"/>
          <p:cNvSpPr>
            <a:spLocks noGrp="1"/>
          </p:cNvSpPr>
          <p:nvPr>
            <p:ph type="body" sz="quarter" idx="15" hasCustomPrompt="1"/>
          </p:nvPr>
        </p:nvSpPr>
        <p:spPr bwMode="gray">
          <a:xfrm>
            <a:off x="576072" y="1344613"/>
            <a:ext cx="3621088" cy="461665"/>
          </a:xfrm>
          <a:noFill/>
          <a:ln w="9525" algn="ctr">
            <a:noFill/>
            <a:miter lim="800000"/>
            <a:headEnd/>
            <a:tailEnd/>
          </a:ln>
        </p:spPr>
        <p:txBody>
          <a:bodyPr wrap="square">
            <a:spAutoFit/>
          </a:bodyPr>
          <a:lstStyle>
            <a:lvl1pPr marL="0" indent="0" algn="l" rtl="0" fontAlgn="base">
              <a:spcBef>
                <a:spcPct val="0"/>
              </a:spcBef>
              <a:spcAft>
                <a:spcPct val="0"/>
              </a:spcAft>
              <a:buNone/>
              <a:defRPr lang="en-US" sz="2400" b="1" kern="1200" dirty="0" smtClean="0">
                <a:solidFill>
                  <a:schemeClr val="tx1"/>
                </a:solidFill>
                <a:latin typeface="Arial" pitchFamily="34" charset="0"/>
                <a:ea typeface="+mn-ea"/>
                <a:cs typeface="+mn-cs"/>
              </a:defRPr>
            </a:lvl1pPr>
            <a:lvl2pPr algn="l" rtl="0" fontAlgn="base">
              <a:spcBef>
                <a:spcPct val="0"/>
              </a:spcBef>
              <a:spcAft>
                <a:spcPct val="0"/>
              </a:spcAft>
              <a:defRPr lang="en-US" sz="2400" b="1" kern="1200" dirty="0" smtClean="0">
                <a:solidFill>
                  <a:schemeClr val="tx1"/>
                </a:solidFill>
                <a:latin typeface="Arial" pitchFamily="2" charset="0"/>
                <a:ea typeface="+mn-ea"/>
                <a:cs typeface="+mn-cs"/>
              </a:defRPr>
            </a:lvl2pPr>
            <a:lvl3pPr algn="l" rtl="0" fontAlgn="base">
              <a:spcBef>
                <a:spcPct val="0"/>
              </a:spcBef>
              <a:spcAft>
                <a:spcPct val="0"/>
              </a:spcAft>
              <a:defRPr lang="en-US" sz="2400" b="1" kern="1200" dirty="0" smtClean="0">
                <a:solidFill>
                  <a:schemeClr val="tx1"/>
                </a:solidFill>
                <a:latin typeface="Arial" pitchFamily="2" charset="0"/>
                <a:ea typeface="+mn-ea"/>
                <a:cs typeface="+mn-cs"/>
              </a:defRPr>
            </a:lvl3pPr>
            <a:lvl4pPr algn="l" rtl="0" fontAlgn="base">
              <a:spcBef>
                <a:spcPct val="0"/>
              </a:spcBef>
              <a:spcAft>
                <a:spcPct val="0"/>
              </a:spcAft>
              <a:defRPr lang="en-US" sz="2400" b="1" kern="1200" dirty="0" smtClean="0">
                <a:solidFill>
                  <a:schemeClr val="tx1"/>
                </a:solidFill>
                <a:latin typeface="Arial" pitchFamily="2" charset="0"/>
                <a:ea typeface="+mn-ea"/>
                <a:cs typeface="+mn-cs"/>
              </a:defRPr>
            </a:lvl4pPr>
            <a:lvl5pPr algn="l" rtl="0" fontAlgn="base">
              <a:spcBef>
                <a:spcPct val="0"/>
              </a:spcBef>
              <a:spcAft>
                <a:spcPct val="0"/>
              </a:spcAft>
              <a:defRPr lang="en-US" sz="2400" b="1" kern="1200" dirty="0">
                <a:solidFill>
                  <a:schemeClr val="tx1"/>
                </a:solidFill>
                <a:latin typeface="Arial" pitchFamily="2" charset="0"/>
                <a:ea typeface="+mn-ea"/>
                <a:cs typeface="+mn-cs"/>
              </a:defRPr>
            </a:lvl5pPr>
          </a:lstStyle>
          <a:p>
            <a:pPr lvl="0"/>
            <a:r>
              <a:rPr lang="en-US" dirty="0" smtClean="0"/>
              <a:t>Click to edit subtitle</a:t>
            </a:r>
            <a:endParaRPr lang="en-US" dirty="0"/>
          </a:p>
        </p:txBody>
      </p:sp>
      <p:sp>
        <p:nvSpPr>
          <p:cNvPr id="10" name="title_placeholder"/>
          <p:cNvSpPr>
            <a:spLocks noGrp="1"/>
          </p:cNvSpPr>
          <p:nvPr>
            <p:ph type="title"/>
          </p:nvPr>
        </p:nvSpPr>
        <p:spPr bwMode="gray">
          <a:xfrm>
            <a:off x="576072" y="717550"/>
            <a:ext cx="6880225" cy="449263"/>
          </a:xfrm>
        </p:spPr>
        <p:txBody>
          <a:bodyPr/>
          <a:lstStyle/>
          <a:p>
            <a:r>
              <a:rPr lang="en-US" smtClean="0"/>
              <a:t>Click to edit Master title style</a:t>
            </a:r>
            <a:endParaRPr lang="en-US" dirty="0"/>
          </a:p>
        </p:txBody>
      </p:sp>
      <p:sp>
        <p:nvSpPr>
          <p:cNvPr id="15" name="page_number"/>
          <p:cNvSpPr>
            <a:spLocks noGrp="1" noChangeArrowheads="1"/>
          </p:cNvSpPr>
          <p:nvPr>
            <p:ph type="sldNum" sz="quarter" idx="4"/>
          </p:nvPr>
        </p:nvSpPr>
        <p:spPr bwMode="gray">
          <a:xfrm>
            <a:off x="7635875" y="6627813"/>
            <a:ext cx="1277938" cy="161925"/>
          </a:xfrm>
          <a:prstGeom prst="rect">
            <a:avLst/>
          </a:prstGeom>
          <a:noFill/>
          <a:ln w="9525" algn="ctr">
            <a:noFill/>
            <a:miter lim="800000"/>
            <a:headEnd/>
            <a:tailEnd/>
          </a:ln>
          <a:effectLst/>
        </p:spPr>
        <p:txBody>
          <a:bodyPr vert="horz" wrap="square" lIns="91440" tIns="0" rIns="91440" bIns="0" numCol="1" anchor="t" anchorCtr="0" compatLnSpc="1">
            <a:prstTxWarp prst="textNoShape">
              <a:avLst/>
            </a:prstTxWarp>
          </a:bodyPr>
          <a:lstStyle>
            <a:lvl1pPr algn="r">
              <a:defRPr sz="800">
                <a:solidFill>
                  <a:schemeClr val="bg1"/>
                </a:solidFill>
                <a:latin typeface="+mj-lt"/>
              </a:defRPr>
            </a:lvl1pPr>
          </a:lstStyle>
          <a:p>
            <a:r>
              <a:rPr lang="en-US" dirty="0" smtClean="0"/>
              <a:t>Page </a:t>
            </a:r>
            <a:fld id="{5698A34F-157D-4FC3-B6AE-341A8B909DED}" type="slidenum">
              <a:rPr lang="en-US" smtClean="0"/>
              <a:pPr/>
              <a:t>‹#›</a:t>
            </a:fld>
            <a:endParaRPr lang="en-US" dirty="0"/>
          </a:p>
        </p:txBody>
      </p:sp>
    </p:spTree>
    <p:extLst>
      <p:ext uri="{BB962C8B-B14F-4D97-AF65-F5344CB8AC3E}">
        <p14:creationId xmlns:p14="http://schemas.microsoft.com/office/powerpoint/2010/main" val="3834004301"/>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date_cs"/>
          <p:cNvSpPr>
            <a:spLocks noGrp="1" noChangeArrowheads="1"/>
          </p:cNvSpPr>
          <p:nvPr>
            <p:ph type="dt" sz="half" idx="2"/>
          </p:nvPr>
        </p:nvSpPr>
        <p:spPr bwMode="gray">
          <a:xfrm>
            <a:off x="7635875" y="6475413"/>
            <a:ext cx="1277938" cy="152400"/>
          </a:xfrm>
          <a:prstGeom prst="rect">
            <a:avLst/>
          </a:prstGeom>
          <a:noFill/>
          <a:ln w="9525" algn="ctr">
            <a:noFill/>
            <a:miter lim="800000"/>
            <a:headEnd/>
            <a:tailEnd/>
          </a:ln>
          <a:effectLst/>
        </p:spPr>
        <p:txBody>
          <a:bodyPr vert="horz" wrap="square" lIns="91440" tIns="0" rIns="91440" bIns="0" numCol="1" anchor="b" anchorCtr="0" compatLnSpc="1">
            <a:prstTxWarp prst="textNoShape">
              <a:avLst/>
            </a:prstTxWarp>
          </a:bodyPr>
          <a:lstStyle>
            <a:lvl1pPr algn="r">
              <a:defRPr sz="800">
                <a:solidFill>
                  <a:schemeClr val="bg1"/>
                </a:solidFill>
                <a:latin typeface="Arial" pitchFamily="34" charset="0"/>
              </a:defRPr>
            </a:lvl1pPr>
          </a:lstStyle>
          <a:p>
            <a:fld id="{CB1525F9-F5B2-4224-9948-B0CDF62325EC}" type="datetime4">
              <a:rPr lang="en-US" smtClean="0"/>
              <a:t>July 20, 2015</a:t>
            </a:fld>
            <a:endParaRPr lang="en-US" dirty="0"/>
          </a:p>
        </p:txBody>
      </p:sp>
      <p:sp>
        <p:nvSpPr>
          <p:cNvPr id="13" name="footer_cs"/>
          <p:cNvSpPr>
            <a:spLocks noGrp="1" noChangeArrowheads="1"/>
          </p:cNvSpPr>
          <p:nvPr>
            <p:ph type="ftr" sz="quarter" idx="3"/>
          </p:nvPr>
        </p:nvSpPr>
        <p:spPr bwMode="gray">
          <a:xfrm>
            <a:off x="576072" y="6475413"/>
            <a:ext cx="4000500" cy="304800"/>
          </a:xfrm>
          <a:prstGeom prst="rect">
            <a:avLst/>
          </a:prstGeom>
          <a:noFill/>
          <a:ln w="9525" algn="ctr">
            <a:noFill/>
            <a:miter lim="800000"/>
            <a:headEnd/>
            <a:tailEnd/>
          </a:ln>
          <a:effectLst/>
        </p:spPr>
        <p:txBody>
          <a:bodyPr vert="horz" wrap="square" lIns="91440" tIns="0" rIns="91440" bIns="0" numCol="1" anchor="ctr" anchorCtr="0" compatLnSpc="1">
            <a:prstTxWarp prst="textNoShape">
              <a:avLst/>
            </a:prstTxWarp>
          </a:bodyPr>
          <a:lstStyle>
            <a:lvl1pPr>
              <a:lnSpc>
                <a:spcPct val="95000"/>
              </a:lnSpc>
              <a:defRPr sz="1000">
                <a:latin typeface="Arial" pitchFamily="34" charset="0"/>
              </a:defRPr>
            </a:lvl1pPr>
          </a:lstStyle>
          <a:p>
            <a:endParaRPr lang="en-US" dirty="0">
              <a:solidFill>
                <a:srgbClr val="000000"/>
              </a:solidFill>
            </a:endParaRPr>
          </a:p>
        </p:txBody>
      </p:sp>
      <p:sp>
        <p:nvSpPr>
          <p:cNvPr id="10" name="text_right_placeholder"/>
          <p:cNvSpPr>
            <a:spLocks noGrp="1"/>
          </p:cNvSpPr>
          <p:nvPr>
            <p:ph type="body" sz="quarter" idx="14"/>
          </p:nvPr>
        </p:nvSpPr>
        <p:spPr bwMode="gray">
          <a:xfrm>
            <a:off x="4343400" y="1827213"/>
            <a:ext cx="3627247" cy="4041775"/>
          </a:xfrm>
        </p:spPr>
        <p:txBody>
          <a:bodyPr/>
          <a:lstStyle>
            <a:lvl1pPr>
              <a:buFont typeface="Arial" pitchFamily="34" charset="0"/>
              <a:buChar char="•"/>
              <a:defRPr sz="2000"/>
            </a:lvl1pPr>
            <a:lvl2pPr>
              <a:buFont typeface="Arial" pitchFamily="34" charset="0"/>
              <a:buChar char="–"/>
              <a:defRPr sz="1800"/>
            </a:lvl2pPr>
            <a:lvl3pPr>
              <a:buFont typeface="Arial" pitchFamily="34" charset="0"/>
              <a:buChar char="–"/>
              <a:defRPr sz="1600"/>
            </a:lvl3pPr>
            <a:lvl4pPr>
              <a:buFont typeface="Arial" pitchFamily="34" charset="0"/>
              <a:buChar char="–"/>
              <a:defRPr sz="1400"/>
            </a:lvl4pPr>
            <a:lvl5pPr>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_left_placeholder"/>
          <p:cNvSpPr>
            <a:spLocks noGrp="1"/>
          </p:cNvSpPr>
          <p:nvPr>
            <p:ph type="body" sz="quarter" idx="13"/>
          </p:nvPr>
        </p:nvSpPr>
        <p:spPr bwMode="gray">
          <a:xfrm>
            <a:off x="576072" y="1827213"/>
            <a:ext cx="3621088" cy="4041775"/>
          </a:xfrm>
        </p:spPr>
        <p:txBody>
          <a:bodyPr/>
          <a:lstStyle>
            <a:lvl1pPr>
              <a:buFont typeface="Arial" pitchFamily="34" charset="0"/>
              <a:buChar char="•"/>
              <a:defRPr sz="2000"/>
            </a:lvl1pPr>
            <a:lvl2pPr>
              <a:buFont typeface="Arial" pitchFamily="34" charset="0"/>
              <a:buChar char="–"/>
              <a:defRPr sz="1800"/>
            </a:lvl2pPr>
            <a:lvl3pPr>
              <a:buFont typeface="Arial" pitchFamily="34" charset="0"/>
              <a:buChar char="–"/>
              <a:defRPr sz="1600"/>
            </a:lvl3pPr>
            <a:lvl4pPr>
              <a:buFont typeface="Arial" pitchFamily="34" charset="0"/>
              <a:buChar char="–"/>
              <a:defRPr sz="1400"/>
            </a:lvl4pPr>
            <a:lvl5pPr>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_placeholder"/>
          <p:cNvSpPr>
            <a:spLocks noGrp="1"/>
          </p:cNvSpPr>
          <p:nvPr>
            <p:ph type="title"/>
          </p:nvPr>
        </p:nvSpPr>
        <p:spPr bwMode="gray"/>
        <p:txBody>
          <a:bodyPr/>
          <a:lstStyle/>
          <a:p>
            <a:r>
              <a:rPr lang="en-US" smtClean="0"/>
              <a:t>Click to edit Master title style</a:t>
            </a:r>
            <a:endParaRPr lang="en-US" dirty="0"/>
          </a:p>
        </p:txBody>
      </p:sp>
      <p:sp>
        <p:nvSpPr>
          <p:cNvPr id="8" name="page_number"/>
          <p:cNvSpPr>
            <a:spLocks noGrp="1" noChangeArrowheads="1"/>
          </p:cNvSpPr>
          <p:nvPr>
            <p:ph type="sldNum" sz="quarter" idx="4"/>
          </p:nvPr>
        </p:nvSpPr>
        <p:spPr bwMode="gray">
          <a:xfrm>
            <a:off x="7635875" y="6627813"/>
            <a:ext cx="1277938" cy="161925"/>
          </a:xfrm>
          <a:prstGeom prst="rect">
            <a:avLst/>
          </a:prstGeom>
          <a:noFill/>
          <a:ln w="9525" algn="ctr">
            <a:noFill/>
            <a:miter lim="800000"/>
            <a:headEnd/>
            <a:tailEnd/>
          </a:ln>
          <a:effectLst/>
        </p:spPr>
        <p:txBody>
          <a:bodyPr vert="horz" wrap="square" lIns="91440" tIns="0" rIns="91440" bIns="0" numCol="1" anchor="t" anchorCtr="0" compatLnSpc="1">
            <a:prstTxWarp prst="textNoShape">
              <a:avLst/>
            </a:prstTxWarp>
          </a:bodyPr>
          <a:lstStyle>
            <a:lvl1pPr algn="r">
              <a:defRPr sz="800">
                <a:solidFill>
                  <a:schemeClr val="bg1"/>
                </a:solidFill>
                <a:latin typeface="+mj-lt"/>
              </a:defRPr>
            </a:lvl1pPr>
          </a:lstStyle>
          <a:p>
            <a:r>
              <a:rPr lang="en-US" dirty="0" smtClean="0"/>
              <a:t>Page </a:t>
            </a:r>
            <a:fld id="{5698A34F-157D-4FC3-B6AE-341A8B909DED}" type="slidenum">
              <a:rPr lang="en-US" smtClean="0"/>
              <a:pPr/>
              <a:t>‹#›</a:t>
            </a:fld>
            <a:endParaRPr lang="en-US" dirty="0"/>
          </a:p>
        </p:txBody>
      </p:sp>
    </p:spTree>
    <p:extLst>
      <p:ext uri="{BB962C8B-B14F-4D97-AF65-F5344CB8AC3E}">
        <p14:creationId xmlns:p14="http://schemas.microsoft.com/office/powerpoint/2010/main" val="3460001609"/>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date_cs"/>
          <p:cNvSpPr>
            <a:spLocks noGrp="1" noChangeArrowheads="1"/>
          </p:cNvSpPr>
          <p:nvPr>
            <p:ph type="dt" sz="half" idx="2"/>
          </p:nvPr>
        </p:nvSpPr>
        <p:spPr bwMode="gray">
          <a:xfrm>
            <a:off x="7635875" y="6475413"/>
            <a:ext cx="1277938" cy="152400"/>
          </a:xfrm>
          <a:prstGeom prst="rect">
            <a:avLst/>
          </a:prstGeom>
          <a:noFill/>
          <a:ln w="9525" algn="ctr">
            <a:noFill/>
            <a:miter lim="800000"/>
            <a:headEnd/>
            <a:tailEnd/>
          </a:ln>
          <a:effectLst/>
        </p:spPr>
        <p:txBody>
          <a:bodyPr vert="horz" wrap="square" lIns="91440" tIns="0" rIns="91440" bIns="0" numCol="1" anchor="b" anchorCtr="0" compatLnSpc="1">
            <a:prstTxWarp prst="textNoShape">
              <a:avLst/>
            </a:prstTxWarp>
          </a:bodyPr>
          <a:lstStyle>
            <a:lvl1pPr algn="r">
              <a:defRPr sz="800">
                <a:solidFill>
                  <a:schemeClr val="bg1"/>
                </a:solidFill>
                <a:latin typeface="Arial" pitchFamily="34" charset="0"/>
              </a:defRPr>
            </a:lvl1pPr>
          </a:lstStyle>
          <a:p>
            <a:fld id="{6F30D7BD-B959-4FF4-908A-C45B279CB4DD}" type="datetime4">
              <a:rPr lang="en-US" smtClean="0"/>
              <a:t>July 20, 2015</a:t>
            </a:fld>
            <a:endParaRPr lang="en-US" dirty="0"/>
          </a:p>
        </p:txBody>
      </p:sp>
      <p:sp>
        <p:nvSpPr>
          <p:cNvPr id="9" name="footer_cs"/>
          <p:cNvSpPr>
            <a:spLocks noGrp="1" noChangeArrowheads="1"/>
          </p:cNvSpPr>
          <p:nvPr>
            <p:ph type="ftr" sz="quarter" idx="3"/>
          </p:nvPr>
        </p:nvSpPr>
        <p:spPr bwMode="gray">
          <a:xfrm>
            <a:off x="576072" y="6475413"/>
            <a:ext cx="4000500" cy="304800"/>
          </a:xfrm>
          <a:prstGeom prst="rect">
            <a:avLst/>
          </a:prstGeom>
          <a:noFill/>
          <a:ln w="9525" algn="ctr">
            <a:noFill/>
            <a:miter lim="800000"/>
            <a:headEnd/>
            <a:tailEnd/>
          </a:ln>
          <a:effectLst/>
        </p:spPr>
        <p:txBody>
          <a:bodyPr vert="horz" wrap="square" lIns="91440" tIns="0" rIns="91440" bIns="0" numCol="1" anchor="ctr" anchorCtr="0" compatLnSpc="1">
            <a:prstTxWarp prst="textNoShape">
              <a:avLst/>
            </a:prstTxWarp>
          </a:bodyPr>
          <a:lstStyle>
            <a:lvl1pPr>
              <a:lnSpc>
                <a:spcPct val="95000"/>
              </a:lnSpc>
              <a:defRPr sz="1000">
                <a:latin typeface="Arial" pitchFamily="34" charset="0"/>
              </a:defRPr>
            </a:lvl1pPr>
          </a:lstStyle>
          <a:p>
            <a:endParaRPr lang="en-US" dirty="0">
              <a:solidFill>
                <a:srgbClr val="000000"/>
              </a:solidFill>
            </a:endParaRPr>
          </a:p>
        </p:txBody>
      </p:sp>
      <p:sp>
        <p:nvSpPr>
          <p:cNvPr id="2" name="title_placeholder"/>
          <p:cNvSpPr>
            <a:spLocks noGrp="1"/>
          </p:cNvSpPr>
          <p:nvPr>
            <p:ph type="title"/>
          </p:nvPr>
        </p:nvSpPr>
        <p:spPr bwMode="gray"/>
        <p:txBody>
          <a:bodyPr/>
          <a:lstStyle/>
          <a:p>
            <a:r>
              <a:rPr lang="en-US" smtClean="0"/>
              <a:t>Click to edit Master title style</a:t>
            </a:r>
            <a:endParaRPr lang="en-US" dirty="0"/>
          </a:p>
        </p:txBody>
      </p:sp>
      <p:sp>
        <p:nvSpPr>
          <p:cNvPr id="6" name="page_number"/>
          <p:cNvSpPr>
            <a:spLocks noGrp="1" noChangeArrowheads="1"/>
          </p:cNvSpPr>
          <p:nvPr>
            <p:ph type="sldNum" sz="quarter" idx="4"/>
          </p:nvPr>
        </p:nvSpPr>
        <p:spPr bwMode="gray">
          <a:xfrm>
            <a:off x="7635875" y="6627813"/>
            <a:ext cx="1277938" cy="161925"/>
          </a:xfrm>
          <a:prstGeom prst="rect">
            <a:avLst/>
          </a:prstGeom>
          <a:noFill/>
          <a:ln w="9525" algn="ctr">
            <a:noFill/>
            <a:miter lim="800000"/>
            <a:headEnd/>
            <a:tailEnd/>
          </a:ln>
          <a:effectLst/>
        </p:spPr>
        <p:txBody>
          <a:bodyPr vert="horz" wrap="square" lIns="91440" tIns="0" rIns="91440" bIns="0" numCol="1" anchor="t" anchorCtr="0" compatLnSpc="1">
            <a:prstTxWarp prst="textNoShape">
              <a:avLst/>
            </a:prstTxWarp>
          </a:bodyPr>
          <a:lstStyle>
            <a:lvl1pPr algn="r">
              <a:defRPr sz="800">
                <a:solidFill>
                  <a:schemeClr val="bg1"/>
                </a:solidFill>
                <a:latin typeface="+mj-lt"/>
              </a:defRPr>
            </a:lvl1pPr>
          </a:lstStyle>
          <a:p>
            <a:r>
              <a:rPr lang="en-US" dirty="0" smtClean="0"/>
              <a:t>Page </a:t>
            </a:r>
            <a:fld id="{5698A34F-157D-4FC3-B6AE-341A8B909DED}" type="slidenum">
              <a:rPr lang="en-US" smtClean="0"/>
              <a:pPr/>
              <a:t>‹#›</a:t>
            </a:fld>
            <a:endParaRPr lang="en-US" dirty="0"/>
          </a:p>
        </p:txBody>
      </p:sp>
    </p:spTree>
    <p:extLst>
      <p:ext uri="{BB962C8B-B14F-4D97-AF65-F5344CB8AC3E}">
        <p14:creationId xmlns:p14="http://schemas.microsoft.com/office/powerpoint/2010/main" val="715252956"/>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_cs"/>
          <p:cNvSpPr>
            <a:spLocks noGrp="1" noChangeArrowheads="1"/>
          </p:cNvSpPr>
          <p:nvPr>
            <p:ph type="dt" sz="half" idx="2"/>
          </p:nvPr>
        </p:nvSpPr>
        <p:spPr bwMode="gray">
          <a:xfrm>
            <a:off x="7635875" y="6475413"/>
            <a:ext cx="1277938" cy="152400"/>
          </a:xfrm>
          <a:prstGeom prst="rect">
            <a:avLst/>
          </a:prstGeom>
          <a:noFill/>
          <a:ln w="9525" algn="ctr">
            <a:noFill/>
            <a:miter lim="800000"/>
            <a:headEnd/>
            <a:tailEnd/>
          </a:ln>
          <a:effectLst/>
        </p:spPr>
        <p:txBody>
          <a:bodyPr vert="horz" wrap="square" lIns="91440" tIns="0" rIns="91440" bIns="0" numCol="1" anchor="b" anchorCtr="0" compatLnSpc="1">
            <a:prstTxWarp prst="textNoShape">
              <a:avLst/>
            </a:prstTxWarp>
          </a:bodyPr>
          <a:lstStyle>
            <a:lvl1pPr algn="r">
              <a:defRPr sz="800">
                <a:solidFill>
                  <a:schemeClr val="bg1"/>
                </a:solidFill>
                <a:latin typeface="Arial" pitchFamily="34" charset="0"/>
              </a:defRPr>
            </a:lvl1pPr>
          </a:lstStyle>
          <a:p>
            <a:fld id="{D4F51D11-09D3-4F22-9684-49E6E37367C4}" type="datetime4">
              <a:rPr lang="en-US" smtClean="0"/>
              <a:t>July 20, 2015</a:t>
            </a:fld>
            <a:endParaRPr lang="en-US" dirty="0"/>
          </a:p>
        </p:txBody>
      </p:sp>
      <p:sp>
        <p:nvSpPr>
          <p:cNvPr id="8" name="footer_cs"/>
          <p:cNvSpPr>
            <a:spLocks noGrp="1" noChangeArrowheads="1"/>
          </p:cNvSpPr>
          <p:nvPr>
            <p:ph type="ftr" sz="quarter" idx="3"/>
          </p:nvPr>
        </p:nvSpPr>
        <p:spPr bwMode="gray">
          <a:xfrm>
            <a:off x="576072" y="6475413"/>
            <a:ext cx="4000500" cy="304800"/>
          </a:xfrm>
          <a:prstGeom prst="rect">
            <a:avLst/>
          </a:prstGeom>
          <a:noFill/>
          <a:ln w="9525" algn="ctr">
            <a:noFill/>
            <a:miter lim="800000"/>
            <a:headEnd/>
            <a:tailEnd/>
          </a:ln>
          <a:effectLst/>
        </p:spPr>
        <p:txBody>
          <a:bodyPr vert="horz" wrap="square" lIns="91440" tIns="0" rIns="91440" bIns="0" numCol="1" anchor="ctr" anchorCtr="0" compatLnSpc="1">
            <a:prstTxWarp prst="textNoShape">
              <a:avLst/>
            </a:prstTxWarp>
          </a:bodyPr>
          <a:lstStyle>
            <a:lvl1pPr>
              <a:lnSpc>
                <a:spcPct val="95000"/>
              </a:lnSpc>
              <a:defRPr sz="1000">
                <a:latin typeface="Arial" pitchFamily="34" charset="0"/>
              </a:defRPr>
            </a:lvl1pPr>
          </a:lstStyle>
          <a:p>
            <a:endParaRPr lang="en-US" dirty="0">
              <a:solidFill>
                <a:srgbClr val="000000"/>
              </a:solidFill>
            </a:endParaRPr>
          </a:p>
        </p:txBody>
      </p:sp>
      <p:sp>
        <p:nvSpPr>
          <p:cNvPr id="5" name="page_number"/>
          <p:cNvSpPr>
            <a:spLocks noGrp="1" noChangeArrowheads="1"/>
          </p:cNvSpPr>
          <p:nvPr>
            <p:ph type="sldNum" sz="quarter" idx="4"/>
          </p:nvPr>
        </p:nvSpPr>
        <p:spPr bwMode="gray">
          <a:xfrm>
            <a:off x="7635875" y="6627813"/>
            <a:ext cx="1277938" cy="161925"/>
          </a:xfrm>
          <a:prstGeom prst="rect">
            <a:avLst/>
          </a:prstGeom>
          <a:noFill/>
          <a:ln w="9525" algn="ctr">
            <a:noFill/>
            <a:miter lim="800000"/>
            <a:headEnd/>
            <a:tailEnd/>
          </a:ln>
          <a:effectLst/>
        </p:spPr>
        <p:txBody>
          <a:bodyPr vert="horz" wrap="square" lIns="91440" tIns="0" rIns="91440" bIns="0" numCol="1" anchor="t" anchorCtr="0" compatLnSpc="1">
            <a:prstTxWarp prst="textNoShape">
              <a:avLst/>
            </a:prstTxWarp>
          </a:bodyPr>
          <a:lstStyle>
            <a:lvl1pPr algn="r">
              <a:defRPr sz="800">
                <a:solidFill>
                  <a:schemeClr val="bg1"/>
                </a:solidFill>
                <a:latin typeface="+mj-lt"/>
              </a:defRPr>
            </a:lvl1pPr>
          </a:lstStyle>
          <a:p>
            <a:r>
              <a:rPr lang="en-US" dirty="0" smtClean="0"/>
              <a:t>Page </a:t>
            </a:r>
            <a:fld id="{5698A34F-157D-4FC3-B6AE-341A8B909DED}" type="slidenum">
              <a:rPr lang="en-US" smtClean="0"/>
              <a:pPr/>
              <a:t>‹#›</a:t>
            </a:fld>
            <a:endParaRPr lang="en-US" dirty="0"/>
          </a:p>
        </p:txBody>
      </p:sp>
    </p:spTree>
    <p:extLst>
      <p:ext uri="{BB962C8B-B14F-4D97-AF65-F5344CB8AC3E}">
        <p14:creationId xmlns:p14="http://schemas.microsoft.com/office/powerpoint/2010/main" val="930531809"/>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3" name="Rectangle 2"/>
          <p:cNvSpPr/>
          <p:nvPr userDrawn="1"/>
        </p:nvSpPr>
        <p:spPr bwMode="gray">
          <a:xfrm>
            <a:off x="0" y="0"/>
            <a:ext cx="9144000" cy="6858000"/>
          </a:xfrm>
          <a:prstGeom prst="rect">
            <a:avLst/>
          </a:prstGeom>
          <a:gradFill flip="none" rotWithShape="1">
            <a:gsLst>
              <a:gs pos="19000">
                <a:srgbClr val="E60000"/>
              </a:gs>
              <a:gs pos="0">
                <a:srgbClr val="B20000"/>
              </a:gs>
              <a:gs pos="100000">
                <a:srgbClr val="B20000"/>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chemeClr val="tx1"/>
              </a:solidFill>
              <a:effectLst/>
              <a:latin typeface="Arial" pitchFamily="2" charset="0"/>
            </a:endParaRPr>
          </a:p>
        </p:txBody>
      </p:sp>
    </p:spTree>
    <p:extLst>
      <p:ext uri="{BB962C8B-B14F-4D97-AF65-F5344CB8AC3E}">
        <p14:creationId xmlns:p14="http://schemas.microsoft.com/office/powerpoint/2010/main" val="18370527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gradFill flip="none" rotWithShape="1">
            <a:gsLst>
              <a:gs pos="19000">
                <a:srgbClr val="E60000"/>
              </a:gs>
              <a:gs pos="0">
                <a:srgbClr val="B20000"/>
              </a:gs>
              <a:gs pos="100000">
                <a:srgbClr val="B20000"/>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chemeClr val="tx1"/>
              </a:solidFill>
              <a:effectLst/>
              <a:latin typeface="Arial" pitchFamily="2" charset="0"/>
            </a:endParaRPr>
          </a:p>
        </p:txBody>
      </p:sp>
      <p:sp>
        <p:nvSpPr>
          <p:cNvPr id="18" name="Rectangle 17"/>
          <p:cNvSpPr/>
          <p:nvPr userDrawn="1"/>
        </p:nvSpPr>
        <p:spPr bwMode="gray">
          <a:xfrm>
            <a:off x="0" y="1296237"/>
            <a:ext cx="9144000" cy="506437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chemeClr val="tx1"/>
              </a:solidFill>
              <a:effectLst/>
              <a:latin typeface="Arial" pitchFamily="2" charset="0"/>
            </a:endParaRPr>
          </a:p>
        </p:txBody>
      </p:sp>
      <p:pic>
        <p:nvPicPr>
          <p:cNvPr id="16" name="Picture 15"/>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0" y="286825"/>
            <a:ext cx="9067800" cy="1009412"/>
          </a:xfrm>
          <a:prstGeom prst="rect">
            <a:avLst/>
          </a:prstGeom>
        </p:spPr>
      </p:pic>
      <p:pic>
        <p:nvPicPr>
          <p:cNvPr id="17" name="Picture 16"/>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rot="10800000">
            <a:off x="0" y="6360607"/>
            <a:ext cx="9144000" cy="1017894"/>
          </a:xfrm>
          <a:prstGeom prst="rect">
            <a:avLst/>
          </a:prstGeom>
        </p:spPr>
      </p:pic>
      <p:pic>
        <p:nvPicPr>
          <p:cNvPr id="19" name="Picture 18"/>
          <p:cNvPicPr>
            <a:picLocks noChangeAspect="1"/>
          </p:cNvPicPr>
          <p:nvPr userDrawn="1"/>
        </p:nvPicPr>
        <p:blipFill rotWithShape="1">
          <a:blip r:embed="rId11" cstate="screen">
            <a:extLst>
              <a:ext uri="{28A0092B-C50C-407E-A947-70E740481C1C}">
                <a14:useLocalDpi xmlns:a14="http://schemas.microsoft.com/office/drawing/2010/main"/>
              </a:ext>
            </a:extLst>
          </a:blip>
          <a:srcRect b="14734"/>
          <a:stretch/>
        </p:blipFill>
        <p:spPr>
          <a:xfrm>
            <a:off x="7887956" y="373488"/>
            <a:ext cx="917685" cy="673547"/>
          </a:xfrm>
          <a:prstGeom prst="rect">
            <a:avLst/>
          </a:prstGeom>
          <a:effectLst>
            <a:outerShdw blurRad="38100" dist="25400" dir="5400000" algn="t" rotWithShape="0">
              <a:prstClr val="black">
                <a:alpha val="40000"/>
              </a:prstClr>
            </a:outerShdw>
          </a:effectLst>
        </p:spPr>
      </p:pic>
      <p:sp>
        <p:nvSpPr>
          <p:cNvPr id="22" name="date_cs"/>
          <p:cNvSpPr>
            <a:spLocks noGrp="1" noChangeArrowheads="1"/>
          </p:cNvSpPr>
          <p:nvPr>
            <p:ph type="dt" sz="half" idx="2"/>
          </p:nvPr>
        </p:nvSpPr>
        <p:spPr bwMode="gray">
          <a:xfrm>
            <a:off x="7635875" y="6475413"/>
            <a:ext cx="1277938" cy="152400"/>
          </a:xfrm>
          <a:prstGeom prst="rect">
            <a:avLst/>
          </a:prstGeom>
          <a:noFill/>
          <a:ln w="9525" algn="ctr">
            <a:noFill/>
            <a:miter lim="800000"/>
            <a:headEnd/>
            <a:tailEnd/>
          </a:ln>
          <a:effectLst/>
        </p:spPr>
        <p:txBody>
          <a:bodyPr vert="horz" wrap="square" lIns="91440" tIns="0" rIns="91440" bIns="0" numCol="1" anchor="b" anchorCtr="0" compatLnSpc="1">
            <a:prstTxWarp prst="textNoShape">
              <a:avLst/>
            </a:prstTxWarp>
          </a:bodyPr>
          <a:lstStyle>
            <a:lvl1pPr algn="r">
              <a:defRPr sz="800">
                <a:solidFill>
                  <a:schemeClr val="bg1"/>
                </a:solidFill>
                <a:latin typeface="Arial" pitchFamily="34" charset="0"/>
              </a:defRPr>
            </a:lvl1pPr>
          </a:lstStyle>
          <a:p>
            <a:fld id="{63442291-F8DA-4455-BD10-1E1DE46D97CE}" type="datetime4">
              <a:rPr lang="en-US" smtClean="0"/>
              <a:t>July 20, 2015</a:t>
            </a:fld>
            <a:endParaRPr lang="en-US" dirty="0"/>
          </a:p>
        </p:txBody>
      </p:sp>
      <p:sp>
        <p:nvSpPr>
          <p:cNvPr id="12" name="footer_cs"/>
          <p:cNvSpPr>
            <a:spLocks noGrp="1" noChangeArrowheads="1"/>
          </p:cNvSpPr>
          <p:nvPr>
            <p:ph type="ftr" sz="quarter" idx="3"/>
          </p:nvPr>
        </p:nvSpPr>
        <p:spPr bwMode="gray">
          <a:xfrm>
            <a:off x="576072" y="6475413"/>
            <a:ext cx="4000500" cy="304800"/>
          </a:xfrm>
          <a:prstGeom prst="rect">
            <a:avLst/>
          </a:prstGeom>
          <a:noFill/>
          <a:ln w="9525" algn="ctr">
            <a:noFill/>
            <a:miter lim="800000"/>
            <a:headEnd/>
            <a:tailEnd/>
          </a:ln>
          <a:effectLst/>
        </p:spPr>
        <p:txBody>
          <a:bodyPr vert="horz" wrap="square" lIns="91440" tIns="0" rIns="91440" bIns="0" numCol="1" anchor="ctr" anchorCtr="0" compatLnSpc="1">
            <a:prstTxWarp prst="textNoShape">
              <a:avLst/>
            </a:prstTxWarp>
          </a:bodyPr>
          <a:lstStyle>
            <a:lvl1pPr>
              <a:lnSpc>
                <a:spcPct val="95000"/>
              </a:lnSpc>
              <a:defRPr sz="1000">
                <a:latin typeface="Arial" pitchFamily="34" charset="0"/>
              </a:defRPr>
            </a:lvl1pPr>
          </a:lstStyle>
          <a:p>
            <a:endParaRPr lang="en-US" dirty="0">
              <a:solidFill>
                <a:srgbClr val="000000"/>
              </a:solidFill>
            </a:endParaRPr>
          </a:p>
        </p:txBody>
      </p:sp>
      <p:sp>
        <p:nvSpPr>
          <p:cNvPr id="223241" name="text_placeholder"/>
          <p:cNvSpPr>
            <a:spLocks noGrp="1" noChangeArrowheads="1"/>
          </p:cNvSpPr>
          <p:nvPr>
            <p:ph type="body" idx="1"/>
          </p:nvPr>
        </p:nvSpPr>
        <p:spPr bwMode="gray">
          <a:xfrm>
            <a:off x="576072" y="1827213"/>
            <a:ext cx="7394575" cy="404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1" name="page_number"/>
          <p:cNvSpPr>
            <a:spLocks noGrp="1" noChangeArrowheads="1"/>
          </p:cNvSpPr>
          <p:nvPr>
            <p:ph type="sldNum" sz="quarter" idx="4"/>
          </p:nvPr>
        </p:nvSpPr>
        <p:spPr bwMode="gray">
          <a:xfrm>
            <a:off x="7635875" y="6627813"/>
            <a:ext cx="1277938" cy="161925"/>
          </a:xfrm>
          <a:prstGeom prst="rect">
            <a:avLst/>
          </a:prstGeom>
          <a:noFill/>
          <a:ln w="9525" algn="ctr">
            <a:noFill/>
            <a:miter lim="800000"/>
            <a:headEnd/>
            <a:tailEnd/>
          </a:ln>
          <a:effectLst/>
        </p:spPr>
        <p:txBody>
          <a:bodyPr vert="horz" wrap="square" lIns="91440" tIns="0" rIns="91440" bIns="0" numCol="1" anchor="t" anchorCtr="0" compatLnSpc="1">
            <a:prstTxWarp prst="textNoShape">
              <a:avLst/>
            </a:prstTxWarp>
          </a:bodyPr>
          <a:lstStyle>
            <a:lvl1pPr algn="r">
              <a:defRPr sz="800">
                <a:solidFill>
                  <a:schemeClr val="bg1"/>
                </a:solidFill>
                <a:latin typeface="+mj-lt"/>
              </a:defRPr>
            </a:lvl1pPr>
          </a:lstStyle>
          <a:p>
            <a:r>
              <a:rPr lang="en-US" dirty="0" smtClean="0"/>
              <a:t>Page </a:t>
            </a:r>
            <a:fld id="{5698A34F-157D-4FC3-B6AE-341A8B909DED}" type="slidenum">
              <a:rPr lang="en-US" smtClean="0"/>
              <a:pPr/>
              <a:t>‹#›</a:t>
            </a:fld>
            <a:endParaRPr lang="en-US" dirty="0"/>
          </a:p>
        </p:txBody>
      </p:sp>
      <p:sp>
        <p:nvSpPr>
          <p:cNvPr id="223240" name="title_placeholder"/>
          <p:cNvSpPr>
            <a:spLocks noGrp="1" noChangeArrowheads="1"/>
          </p:cNvSpPr>
          <p:nvPr>
            <p:ph type="title"/>
          </p:nvPr>
        </p:nvSpPr>
        <p:spPr bwMode="gray">
          <a:xfrm>
            <a:off x="576072" y="610500"/>
            <a:ext cx="6880225" cy="5355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dirty="0" smtClean="0"/>
              <a:t>Click to edit Master title style</a:t>
            </a:r>
          </a:p>
        </p:txBody>
      </p:sp>
      <p:sp>
        <p:nvSpPr>
          <p:cNvPr id="20" name="copyright_legal_cs"/>
          <p:cNvSpPr>
            <a:spLocks noChangeArrowheads="1"/>
          </p:cNvSpPr>
          <p:nvPr/>
        </p:nvSpPr>
        <p:spPr bwMode="gray">
          <a:xfrm>
            <a:off x="5410200" y="6475413"/>
            <a:ext cx="2225675" cy="304800"/>
          </a:xfrm>
          <a:prstGeom prst="rect">
            <a:avLst/>
          </a:prstGeom>
          <a:noFill/>
          <a:ln w="9525" algn="ctr">
            <a:noFill/>
            <a:miter lim="800000"/>
            <a:headEnd/>
            <a:tailEnd/>
          </a:ln>
          <a:effectLst/>
        </p:spPr>
        <p:txBody>
          <a:bodyPr tIns="0" bIns="0" anchor="ctr"/>
          <a:lstStyle/>
          <a:p>
            <a:pPr lvl="0" algn="r" rtl="0">
              <a:lnSpc>
                <a:spcPct val="95000"/>
              </a:lnSpc>
            </a:pPr>
            <a:r>
              <a:rPr lang="en-US" sz="800" smtClean="0">
                <a:solidFill>
                  <a:schemeClr val="bg1"/>
                </a:solidFill>
                <a:latin typeface="Arial" pitchFamily="34" charset="0"/>
              </a:rPr>
              <a:t>©2015 MasterCard.</a:t>
            </a:r>
            <a:br>
              <a:rPr lang="en-US" sz="800" smtClean="0">
                <a:solidFill>
                  <a:schemeClr val="bg1"/>
                </a:solidFill>
                <a:latin typeface="Arial" pitchFamily="34" charset="0"/>
              </a:rPr>
            </a:br>
            <a:r>
              <a:rPr lang="en-US" sz="800" smtClean="0">
                <a:solidFill>
                  <a:schemeClr val="bg1"/>
                </a:solidFill>
                <a:latin typeface="Arial" pitchFamily="34" charset="0"/>
              </a:rPr>
              <a:t>Proprietary and Confidential</a:t>
            </a:r>
            <a:endParaRPr lang="en-US" sz="800" dirty="0">
              <a:solidFill>
                <a:schemeClr val="bg1"/>
              </a:solidFill>
              <a:latin typeface="Arial" pitchFamily="34" charset="0"/>
            </a:endParaRPr>
          </a:p>
        </p:txBody>
      </p:sp>
    </p:spTree>
    <p:extLst>
      <p:ext uri="{BB962C8B-B14F-4D97-AF65-F5344CB8AC3E}">
        <p14:creationId xmlns:p14="http://schemas.microsoft.com/office/powerpoint/2010/main" val="269559157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timing>
    <p:tnLst>
      <p:par>
        <p:cTn id="1" dur="indefinite" restart="never" nodeType="tmRoot"/>
      </p:par>
    </p:tnLst>
  </p:timing>
  <p:hf hdr="0" ftr="0"/>
  <p:txStyles>
    <p:titleStyle>
      <a:lvl1pPr algn="l" rtl="0" eaLnBrk="1" fontAlgn="base" hangingPunct="1">
        <a:lnSpc>
          <a:spcPct val="90000"/>
        </a:lnSpc>
        <a:spcBef>
          <a:spcPct val="0"/>
        </a:spcBef>
        <a:spcAft>
          <a:spcPct val="0"/>
        </a:spcAft>
        <a:defRPr sz="3200" b="0">
          <a:solidFill>
            <a:schemeClr val="bg1"/>
          </a:solidFill>
          <a:effectLst>
            <a:outerShdw blurRad="38100" dist="25400" dir="2700000" algn="tl" rotWithShape="0">
              <a:prstClr val="black">
                <a:alpha val="40000"/>
              </a:prstClr>
            </a:outerShdw>
          </a:effectLst>
          <a:latin typeface="Arial" pitchFamily="34" charset="0"/>
          <a:ea typeface="+mj-ea"/>
          <a:cs typeface="+mj-cs"/>
        </a:defRPr>
      </a:lvl1pPr>
      <a:lvl2pPr algn="l" rtl="0" eaLnBrk="1" fontAlgn="base" hangingPunct="1">
        <a:lnSpc>
          <a:spcPct val="90000"/>
        </a:lnSpc>
        <a:spcBef>
          <a:spcPct val="0"/>
        </a:spcBef>
        <a:spcAft>
          <a:spcPct val="0"/>
        </a:spcAft>
        <a:defRPr sz="2600" b="1">
          <a:solidFill>
            <a:schemeClr val="tx2"/>
          </a:solidFill>
          <a:latin typeface="Arial" pitchFamily="2" charset="0"/>
        </a:defRPr>
      </a:lvl2pPr>
      <a:lvl3pPr algn="l" rtl="0" eaLnBrk="1" fontAlgn="base" hangingPunct="1">
        <a:lnSpc>
          <a:spcPct val="90000"/>
        </a:lnSpc>
        <a:spcBef>
          <a:spcPct val="0"/>
        </a:spcBef>
        <a:spcAft>
          <a:spcPct val="0"/>
        </a:spcAft>
        <a:defRPr sz="2600" b="1">
          <a:solidFill>
            <a:schemeClr val="tx2"/>
          </a:solidFill>
          <a:latin typeface="Arial" pitchFamily="2" charset="0"/>
        </a:defRPr>
      </a:lvl3pPr>
      <a:lvl4pPr algn="l" rtl="0" eaLnBrk="1" fontAlgn="base" hangingPunct="1">
        <a:lnSpc>
          <a:spcPct val="90000"/>
        </a:lnSpc>
        <a:spcBef>
          <a:spcPct val="0"/>
        </a:spcBef>
        <a:spcAft>
          <a:spcPct val="0"/>
        </a:spcAft>
        <a:defRPr sz="2600" b="1">
          <a:solidFill>
            <a:schemeClr val="tx2"/>
          </a:solidFill>
          <a:latin typeface="Arial" pitchFamily="2" charset="0"/>
        </a:defRPr>
      </a:lvl4pPr>
      <a:lvl5pPr algn="l" rtl="0" eaLnBrk="1" fontAlgn="base" hangingPunct="1">
        <a:lnSpc>
          <a:spcPct val="90000"/>
        </a:lnSpc>
        <a:spcBef>
          <a:spcPct val="0"/>
        </a:spcBef>
        <a:spcAft>
          <a:spcPct val="0"/>
        </a:spcAft>
        <a:defRPr sz="2600" b="1">
          <a:solidFill>
            <a:schemeClr val="tx2"/>
          </a:solidFill>
          <a:latin typeface="Arial" pitchFamily="2" charset="0"/>
        </a:defRPr>
      </a:lvl5pPr>
      <a:lvl6pPr marL="457200" algn="l" rtl="0" eaLnBrk="1" fontAlgn="base" hangingPunct="1">
        <a:lnSpc>
          <a:spcPct val="90000"/>
        </a:lnSpc>
        <a:spcBef>
          <a:spcPct val="0"/>
        </a:spcBef>
        <a:spcAft>
          <a:spcPct val="0"/>
        </a:spcAft>
        <a:defRPr sz="2600" b="1">
          <a:solidFill>
            <a:schemeClr val="tx2"/>
          </a:solidFill>
          <a:latin typeface="Arial" pitchFamily="2" charset="0"/>
        </a:defRPr>
      </a:lvl6pPr>
      <a:lvl7pPr marL="914400" algn="l" rtl="0" eaLnBrk="1" fontAlgn="base" hangingPunct="1">
        <a:lnSpc>
          <a:spcPct val="90000"/>
        </a:lnSpc>
        <a:spcBef>
          <a:spcPct val="0"/>
        </a:spcBef>
        <a:spcAft>
          <a:spcPct val="0"/>
        </a:spcAft>
        <a:defRPr sz="2600" b="1">
          <a:solidFill>
            <a:schemeClr val="tx2"/>
          </a:solidFill>
          <a:latin typeface="Arial" pitchFamily="2" charset="0"/>
        </a:defRPr>
      </a:lvl7pPr>
      <a:lvl8pPr marL="1371600" algn="l" rtl="0" eaLnBrk="1" fontAlgn="base" hangingPunct="1">
        <a:lnSpc>
          <a:spcPct val="90000"/>
        </a:lnSpc>
        <a:spcBef>
          <a:spcPct val="0"/>
        </a:spcBef>
        <a:spcAft>
          <a:spcPct val="0"/>
        </a:spcAft>
        <a:defRPr sz="2600" b="1">
          <a:solidFill>
            <a:schemeClr val="tx2"/>
          </a:solidFill>
          <a:latin typeface="Arial" pitchFamily="2" charset="0"/>
        </a:defRPr>
      </a:lvl8pPr>
      <a:lvl9pPr marL="1828800" algn="l" rtl="0" eaLnBrk="1" fontAlgn="base" hangingPunct="1">
        <a:lnSpc>
          <a:spcPct val="90000"/>
        </a:lnSpc>
        <a:spcBef>
          <a:spcPct val="0"/>
        </a:spcBef>
        <a:spcAft>
          <a:spcPct val="0"/>
        </a:spcAft>
        <a:defRPr sz="2600" b="1">
          <a:solidFill>
            <a:schemeClr val="tx2"/>
          </a:solidFill>
          <a:latin typeface="Arial" pitchFamily="2" charset="0"/>
        </a:defRPr>
      </a:lvl9pPr>
    </p:titleStyle>
    <p:bodyStyle>
      <a:lvl1pPr marL="225425" indent="-225425" algn="l" rtl="0" eaLnBrk="1" fontAlgn="base" hangingPunct="1">
        <a:spcBef>
          <a:spcPct val="0"/>
        </a:spcBef>
        <a:spcAft>
          <a:spcPct val="40000"/>
        </a:spcAft>
        <a:buSzPct val="95000"/>
        <a:buFont typeface="Arial" pitchFamily="34" charset="0"/>
        <a:buChar char="•"/>
        <a:defRPr sz="2400">
          <a:solidFill>
            <a:schemeClr val="tx1">
              <a:lumMod val="85000"/>
              <a:lumOff val="15000"/>
            </a:schemeClr>
          </a:solidFill>
          <a:latin typeface="Arial" pitchFamily="34" charset="0"/>
          <a:ea typeface="+mn-ea"/>
          <a:cs typeface="+mn-cs"/>
        </a:defRPr>
      </a:lvl1pPr>
      <a:lvl2pPr marL="628650" indent="-288925" algn="l" rtl="0" eaLnBrk="1" fontAlgn="base" hangingPunct="1">
        <a:spcBef>
          <a:spcPct val="0"/>
        </a:spcBef>
        <a:spcAft>
          <a:spcPct val="40000"/>
        </a:spcAft>
        <a:buSzPct val="80000"/>
        <a:buFont typeface="Arial" pitchFamily="34" charset="0"/>
        <a:buChar char="–"/>
        <a:defRPr sz="2200">
          <a:solidFill>
            <a:schemeClr val="tx1">
              <a:lumMod val="85000"/>
              <a:lumOff val="15000"/>
            </a:schemeClr>
          </a:solidFill>
          <a:latin typeface="Arial" pitchFamily="34" charset="0"/>
        </a:defRPr>
      </a:lvl2pPr>
      <a:lvl3pPr marL="968375" indent="-225425" algn="l" rtl="0" eaLnBrk="1" fontAlgn="base" hangingPunct="1">
        <a:spcBef>
          <a:spcPct val="0"/>
        </a:spcBef>
        <a:spcAft>
          <a:spcPct val="40000"/>
        </a:spcAft>
        <a:buSzPct val="85000"/>
        <a:buFont typeface="Arial" pitchFamily="34" charset="0"/>
        <a:buChar char="–"/>
        <a:defRPr sz="2000">
          <a:solidFill>
            <a:schemeClr val="tx1">
              <a:lumMod val="85000"/>
              <a:lumOff val="15000"/>
            </a:schemeClr>
          </a:solidFill>
          <a:latin typeface="Arial" pitchFamily="34" charset="0"/>
        </a:defRPr>
      </a:lvl3pPr>
      <a:lvl4pPr marL="1368425" indent="-225425" algn="l" rtl="0" eaLnBrk="1" fontAlgn="base" hangingPunct="1">
        <a:spcBef>
          <a:spcPct val="0"/>
        </a:spcBef>
        <a:spcAft>
          <a:spcPct val="40000"/>
        </a:spcAft>
        <a:buFont typeface="Arial" pitchFamily="34" charset="0"/>
        <a:buChar char="–"/>
        <a:defRPr>
          <a:solidFill>
            <a:schemeClr val="tx1">
              <a:lumMod val="85000"/>
              <a:lumOff val="15000"/>
            </a:schemeClr>
          </a:solidFill>
          <a:latin typeface="Arial" pitchFamily="34" charset="0"/>
        </a:defRPr>
      </a:lvl4pPr>
      <a:lvl5pPr marL="1709738" indent="-227013" algn="l" rtl="0" eaLnBrk="1" fontAlgn="base" hangingPunct="1">
        <a:spcBef>
          <a:spcPct val="0"/>
        </a:spcBef>
        <a:spcAft>
          <a:spcPct val="40000"/>
        </a:spcAft>
        <a:buSzPct val="80000"/>
        <a:buFont typeface="Arial" pitchFamily="34" charset="0"/>
        <a:buChar char="–"/>
        <a:defRPr sz="1600">
          <a:solidFill>
            <a:schemeClr val="tx1">
              <a:lumMod val="85000"/>
              <a:lumOff val="15000"/>
            </a:schemeClr>
          </a:solidFill>
          <a:latin typeface="Arial" pitchFamily="34" charset="0"/>
        </a:defRPr>
      </a:lvl5pPr>
      <a:lvl6pPr marL="2166938" indent="-227013" algn="l" rtl="0" eaLnBrk="1" fontAlgn="base" hangingPunct="1">
        <a:spcBef>
          <a:spcPct val="0"/>
        </a:spcBef>
        <a:spcAft>
          <a:spcPct val="40000"/>
        </a:spcAft>
        <a:buSzPct val="80000"/>
        <a:buFont typeface="Arial" pitchFamily="2" charset="0"/>
        <a:buChar char="–"/>
        <a:defRPr sz="1600">
          <a:solidFill>
            <a:schemeClr val="tx1"/>
          </a:solidFill>
          <a:latin typeface="+mn-lt"/>
        </a:defRPr>
      </a:lvl6pPr>
      <a:lvl7pPr marL="2624138" indent="-227013" algn="l" rtl="0" eaLnBrk="1" fontAlgn="base" hangingPunct="1">
        <a:spcBef>
          <a:spcPct val="0"/>
        </a:spcBef>
        <a:spcAft>
          <a:spcPct val="40000"/>
        </a:spcAft>
        <a:buSzPct val="80000"/>
        <a:buFont typeface="Arial" pitchFamily="2" charset="0"/>
        <a:buChar char="–"/>
        <a:defRPr sz="1600">
          <a:solidFill>
            <a:schemeClr val="tx1"/>
          </a:solidFill>
          <a:latin typeface="+mn-lt"/>
        </a:defRPr>
      </a:lvl7pPr>
      <a:lvl8pPr marL="3081338" indent="-227013" algn="l" rtl="0" eaLnBrk="1" fontAlgn="base" hangingPunct="1">
        <a:spcBef>
          <a:spcPct val="0"/>
        </a:spcBef>
        <a:spcAft>
          <a:spcPct val="40000"/>
        </a:spcAft>
        <a:buSzPct val="80000"/>
        <a:buFont typeface="Arial" pitchFamily="2" charset="0"/>
        <a:buChar char="–"/>
        <a:defRPr sz="1600">
          <a:solidFill>
            <a:schemeClr val="tx1"/>
          </a:solidFill>
          <a:latin typeface="+mn-lt"/>
        </a:defRPr>
      </a:lvl8pPr>
      <a:lvl9pPr marL="3538538" indent="-227013" algn="l" rtl="0" eaLnBrk="1" fontAlgn="base" hangingPunct="1">
        <a:spcBef>
          <a:spcPct val="0"/>
        </a:spcBef>
        <a:spcAft>
          <a:spcPct val="40000"/>
        </a:spcAft>
        <a:buSzPct val="80000"/>
        <a:buFont typeface="Arial" pitchFamily="2"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s1012.photobucket.com/user/njmike731/media/piggy-bank-1.jpg.html&amp;ei=d4NSVOCGD5KwyASskIKQCw&amp;bvm=bv.78597519,d.aWw&amp;psig=AFQjCNGnbmPAOqPs8rM-klRPkISyLO4WbQ&amp;ust=141478015536341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screen">
            <a:extLst>
              <a:ext uri="{28A0092B-C50C-407E-A947-70E740481C1C}">
                <a14:useLocalDpi xmlns:a14="http://schemas.microsoft.com/office/drawing/2010/main"/>
              </a:ext>
            </a:extLst>
          </a:blip>
          <a:srcRect l="5168" r="5943"/>
          <a:stretch/>
        </p:blipFill>
        <p:spPr>
          <a:xfrm>
            <a:off x="0" y="0"/>
            <a:ext cx="9144000" cy="6858000"/>
          </a:xfrm>
          <a:prstGeom prst="rect">
            <a:avLst/>
          </a:prstGeom>
        </p:spPr>
      </p:pic>
      <p:sp>
        <p:nvSpPr>
          <p:cNvPr id="12" name="Oval 11"/>
          <p:cNvSpPr/>
          <p:nvPr/>
        </p:nvSpPr>
        <p:spPr>
          <a:xfrm>
            <a:off x="5402385" y="-1999340"/>
            <a:ext cx="5025019" cy="5175214"/>
          </a:xfrm>
          <a:prstGeom prst="ellipse">
            <a:avLst/>
          </a:prstGeom>
          <a:gradFill flip="none" rotWithShape="1">
            <a:gsLst>
              <a:gs pos="44000">
                <a:schemeClr val="bg1">
                  <a:alpha val="90000"/>
                </a:schemeClr>
              </a:gs>
              <a:gs pos="100000">
                <a:schemeClr val="bg1">
                  <a:alpha val="0"/>
                </a:schemeClr>
              </a:gs>
            </a:gsLst>
            <a:path path="shap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pic>
        <p:nvPicPr>
          <p:cNvPr id="5" name="img_corpsig_ts_ds" descr="C:\Users\labadmin\Desktop\ppt_corp_sig_ttl_w_v2.pn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058948" y="428912"/>
            <a:ext cx="1271587" cy="8985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gray">
          <a:xfrm>
            <a:off x="-1" y="4824718"/>
            <a:ext cx="7814931" cy="980659"/>
          </a:xfrm>
          <a:prstGeom prst="rect">
            <a:avLst/>
          </a:prstGeom>
          <a:solidFill>
            <a:srgbClr val="C00000">
              <a:alpha val="80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chemeClr val="tx1"/>
              </a:solidFill>
              <a:effectLst/>
              <a:latin typeface="Arial" pitchFamily="2" charset="0"/>
            </a:endParaRPr>
          </a:p>
        </p:txBody>
      </p:sp>
      <p:sp>
        <p:nvSpPr>
          <p:cNvPr id="9" name="TextBox 8"/>
          <p:cNvSpPr txBox="1"/>
          <p:nvPr/>
        </p:nvSpPr>
        <p:spPr bwMode="gray">
          <a:xfrm>
            <a:off x="18417" y="4824718"/>
            <a:ext cx="7676324" cy="563231"/>
          </a:xfrm>
          <a:prstGeom prst="rect">
            <a:avLst/>
          </a:prstGeom>
          <a:noFill/>
        </p:spPr>
        <p:txBody>
          <a:bodyPr wrap="square" rtlCol="0">
            <a:spAutoFit/>
          </a:bodyPr>
          <a:lstStyle/>
          <a:p>
            <a:pPr>
              <a:lnSpc>
                <a:spcPct val="90000"/>
              </a:lnSpc>
              <a:spcBef>
                <a:spcPts val="600"/>
              </a:spcBef>
            </a:pPr>
            <a:r>
              <a:rPr lang="en-CA" sz="3400" b="1" dirty="0" smtClean="0">
                <a:solidFill>
                  <a:schemeClr val="bg1"/>
                </a:solidFill>
                <a:effectLst>
                  <a:outerShdw blurRad="38100" dist="38100" dir="2700000" algn="tl">
                    <a:srgbClr val="000000">
                      <a:alpha val="43137"/>
                    </a:srgbClr>
                  </a:outerShdw>
                </a:effectLst>
                <a:latin typeface="+mn-lt"/>
              </a:rPr>
              <a:t>Overview of Virtual Card Payments</a:t>
            </a:r>
          </a:p>
        </p:txBody>
      </p:sp>
      <p:sp>
        <p:nvSpPr>
          <p:cNvPr id="11" name="TextBox 10"/>
          <p:cNvSpPr txBox="1"/>
          <p:nvPr/>
        </p:nvSpPr>
        <p:spPr bwMode="gray">
          <a:xfrm>
            <a:off x="53579" y="5281500"/>
            <a:ext cx="7336466" cy="369332"/>
          </a:xfrm>
          <a:prstGeom prst="rect">
            <a:avLst/>
          </a:prstGeom>
          <a:noFill/>
        </p:spPr>
        <p:txBody>
          <a:bodyPr wrap="square" rtlCol="0">
            <a:spAutoFit/>
          </a:bodyPr>
          <a:lstStyle/>
          <a:p>
            <a:pPr>
              <a:spcBef>
                <a:spcPts val="600"/>
              </a:spcBef>
            </a:pPr>
            <a:r>
              <a:rPr lang="en-CA" sz="1800" dirty="0" smtClean="0">
                <a:solidFill>
                  <a:schemeClr val="bg1"/>
                </a:solidFill>
                <a:effectLst>
                  <a:outerShdw blurRad="38100" dist="38100" dir="2700000" algn="tl">
                    <a:srgbClr val="000000">
                      <a:alpha val="43137"/>
                    </a:srgbClr>
                  </a:outerShdw>
                </a:effectLst>
                <a:latin typeface="+mn-lt"/>
              </a:rPr>
              <a:t>Chris Shanahan</a:t>
            </a:r>
          </a:p>
        </p:txBody>
      </p:sp>
    </p:spTree>
    <p:extLst>
      <p:ext uri="{BB962C8B-B14F-4D97-AF65-F5344CB8AC3E}">
        <p14:creationId xmlns:p14="http://schemas.microsoft.com/office/powerpoint/2010/main" val="391146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gray">
          <a:xfrm>
            <a:off x="1318437" y="3260665"/>
            <a:ext cx="6485860" cy="1200329"/>
          </a:xfrm>
          <a:prstGeom prst="rect">
            <a:avLst/>
          </a:prstGeom>
          <a:noFill/>
          <a:effectLst/>
        </p:spPr>
        <p:txBody>
          <a:bodyPr wrap="square" rtlCol="0">
            <a:spAutoFit/>
          </a:bodyPr>
          <a:lstStyle/>
          <a:p>
            <a:pPr algn="ctr">
              <a:lnSpc>
                <a:spcPct val="90000"/>
              </a:lnSpc>
              <a:spcBef>
                <a:spcPts val="600"/>
              </a:spcBef>
            </a:pPr>
            <a:r>
              <a:rPr lang="en-CA" sz="8000" b="1" dirty="0" smtClean="0">
                <a:solidFill>
                  <a:schemeClr val="bg1"/>
                </a:solidFill>
                <a:effectLst>
                  <a:reflection blurRad="6350" stA="55000" endA="300" endPos="45500" dir="5400000" sy="-100000" algn="bl" rotWithShape="0"/>
                </a:effectLst>
                <a:latin typeface="+mn-lt"/>
              </a:rPr>
              <a:t>THANK YOU</a:t>
            </a: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a:ext>
            </a:extLst>
          </a:blip>
          <a:srcRect b="14734"/>
          <a:stretch/>
        </p:blipFill>
        <p:spPr>
          <a:xfrm>
            <a:off x="3357947" y="1667244"/>
            <a:ext cx="2170983" cy="1593421"/>
          </a:xfrm>
          <a:prstGeom prst="rect">
            <a:avLst/>
          </a:prstGeom>
        </p:spPr>
      </p:pic>
    </p:spTree>
    <p:extLst>
      <p:ext uri="{BB962C8B-B14F-4D97-AF65-F5344CB8AC3E}">
        <p14:creationId xmlns:p14="http://schemas.microsoft.com/office/powerpoint/2010/main" val="95947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57217" y="1664989"/>
            <a:ext cx="8029576" cy="4103360"/>
          </a:xfrm>
        </p:spPr>
        <p:txBody>
          <a:bodyPr/>
          <a:lstStyle/>
          <a:p>
            <a:pPr marL="0" indent="0">
              <a:buNone/>
            </a:pPr>
            <a:r>
              <a:rPr lang="en-US" sz="1400" dirty="0"/>
              <a:t>©</a:t>
            </a:r>
            <a:r>
              <a:rPr lang="en-US" sz="1400" dirty="0" smtClean="0"/>
              <a:t>2015 </a:t>
            </a:r>
            <a:r>
              <a:rPr lang="en-US" sz="1400" dirty="0"/>
              <a:t>MasterCard. The information provided herein is strictly confidential. It is intended to be used internally within your organization and cannot be distributed nor shared with any other third party without MasterCard’s prior approval. Information in this presentation or in any associated deliverable provided by MasterCard relating to the projected impact on either MasterCard’s or your financial or operating performance, as well as the results that you may expect, may constitute forward-looking statements and are subject to risks and uncertainties. No assurances are given that any of these concepts, projections, estimates or expectations will be achieved, that the analysis provided is error-free or that a particular asset, offer or benefit will be available. The information, including all forecasts, projections, or indications of financial opportunities, is provided to you on an "AS IS" basis for use at your own risk. You acknowledge and agree that MasterCard’s models, associated data and analysis may contain inaccuracies and inconsistencies, and MasterCard will not be responsible for any action you take as a result of this presentation, or any such inaccuracies or inconsistencies. In addition, you acknowledge and agree that MasterCard is under no obligation to update the information or provide notice if it discovers errors or omissions at any time. This information shall not create a legally binding or enforceable agreement or offer. </a:t>
            </a:r>
          </a:p>
        </p:txBody>
      </p:sp>
      <p:sp>
        <p:nvSpPr>
          <p:cNvPr id="3" name="Date Placeholder 2"/>
          <p:cNvSpPr>
            <a:spLocks noGrp="1"/>
          </p:cNvSpPr>
          <p:nvPr>
            <p:ph type="dt" sz="half" idx="2"/>
          </p:nvPr>
        </p:nvSpPr>
        <p:spPr/>
        <p:txBody>
          <a:bodyPr/>
          <a:lstStyle/>
          <a:p>
            <a:fld id="{153B22B2-75F2-4DE7-8320-458CB1E23536}" type="datetime4">
              <a:rPr lang="en-US" smtClean="0"/>
              <a:t>July 20, 2015</a:t>
            </a:fld>
            <a:endParaRPr lang="en-US" dirty="0"/>
          </a:p>
        </p:txBody>
      </p:sp>
      <p:sp>
        <p:nvSpPr>
          <p:cNvPr id="5" name="Slide Number Placeholder 4"/>
          <p:cNvSpPr>
            <a:spLocks noGrp="1"/>
          </p:cNvSpPr>
          <p:nvPr>
            <p:ph type="sldNum" sz="quarter" idx="4"/>
          </p:nvPr>
        </p:nvSpPr>
        <p:spPr/>
        <p:txBody>
          <a:bodyPr/>
          <a:lstStyle/>
          <a:p>
            <a:r>
              <a:rPr lang="en-US" smtClean="0"/>
              <a:t>Page </a:t>
            </a:r>
            <a:fld id="{5698A34F-157D-4FC3-B6AE-341A8B909DED}" type="slidenum">
              <a:rPr lang="en-US" smtClean="0"/>
              <a:pPr/>
              <a:t>11</a:t>
            </a:fld>
            <a:endParaRPr lang="en-US" dirty="0"/>
          </a:p>
        </p:txBody>
      </p:sp>
    </p:spTree>
    <p:extLst>
      <p:ext uri="{BB962C8B-B14F-4D97-AF65-F5344CB8AC3E}">
        <p14:creationId xmlns:p14="http://schemas.microsoft.com/office/powerpoint/2010/main" val="1040385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072" y="603582"/>
            <a:ext cx="6880225" cy="563231"/>
          </a:xfrm>
        </p:spPr>
        <p:txBody>
          <a:bodyPr/>
          <a:lstStyle/>
          <a:p>
            <a:r>
              <a:rPr lang="en-CA" dirty="0" smtClean="0"/>
              <a:t>What CFO’s Are Saying…</a:t>
            </a:r>
            <a:endParaRPr lang="en-CA" dirty="0"/>
          </a:p>
        </p:txBody>
      </p:sp>
      <p:pic>
        <p:nvPicPr>
          <p:cNvPr id="5" name="Picture 4"/>
          <p:cNvPicPr/>
          <p:nvPr/>
        </p:nvPicPr>
        <p:blipFill rotWithShape="1">
          <a:blip r:embed="rId3" cstate="screen">
            <a:extLst>
              <a:ext uri="{28A0092B-C50C-407E-A947-70E740481C1C}">
                <a14:useLocalDpi xmlns:a14="http://schemas.microsoft.com/office/drawing/2010/main"/>
              </a:ext>
            </a:extLst>
          </a:blip>
          <a:srcRect l="11059" t="19070" b="7132"/>
          <a:stretch/>
        </p:blipFill>
        <p:spPr bwMode="auto">
          <a:xfrm>
            <a:off x="0" y="1297172"/>
            <a:ext cx="9144000" cy="5061098"/>
          </a:xfrm>
          <a:prstGeom prst="rect">
            <a:avLst/>
          </a:prstGeom>
          <a:noFill/>
          <a:ln>
            <a:noFill/>
          </a:ln>
          <a:extLst>
            <a:ext uri="{53640926-AAD7-44D8-BBD7-CCE9431645EC}">
              <a14:shadowObscured xmlns:a14="http://schemas.microsoft.com/office/drawing/2010/main"/>
            </a:ext>
          </a:extLst>
        </p:spPr>
      </p:pic>
      <p:sp>
        <p:nvSpPr>
          <p:cNvPr id="6" name="Rectangle 5"/>
          <p:cNvSpPr/>
          <p:nvPr/>
        </p:nvSpPr>
        <p:spPr bwMode="gray">
          <a:xfrm>
            <a:off x="1" y="1297172"/>
            <a:ext cx="9144000" cy="5061098"/>
          </a:xfrm>
          <a:prstGeom prst="rect">
            <a:avLst/>
          </a:prstGeom>
          <a:solidFill>
            <a:schemeClr val="bg1">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chemeClr val="tx1"/>
              </a:solidFill>
              <a:effectLst/>
              <a:latin typeface="Arial" pitchFamily="2" charset="0"/>
            </a:endParaRPr>
          </a:p>
        </p:txBody>
      </p:sp>
      <p:sp>
        <p:nvSpPr>
          <p:cNvPr id="7" name="TextBox 6"/>
          <p:cNvSpPr txBox="1"/>
          <p:nvPr/>
        </p:nvSpPr>
        <p:spPr>
          <a:xfrm>
            <a:off x="698439" y="1615837"/>
            <a:ext cx="3827581" cy="923330"/>
          </a:xfrm>
          <a:prstGeom prst="rect">
            <a:avLst/>
          </a:prstGeom>
          <a:noFill/>
        </p:spPr>
        <p:txBody>
          <a:bodyPr wrap="square" rtlCol="0">
            <a:spAutoFit/>
          </a:bodyPr>
          <a:lstStyle/>
          <a:p>
            <a:r>
              <a:rPr lang="en-US" sz="1800" dirty="0" smtClean="0">
                <a:solidFill>
                  <a:schemeClr val="tx1">
                    <a:lumMod val="75000"/>
                    <a:lumOff val="25000"/>
                  </a:schemeClr>
                </a:solidFill>
              </a:rPr>
              <a:t>Overwhelming proportion of CFOs see future payment processes leading </a:t>
            </a:r>
            <a:r>
              <a:rPr lang="en-US" sz="1800" b="1" dirty="0" smtClean="0">
                <a:solidFill>
                  <a:schemeClr val="tx1">
                    <a:lumMod val="75000"/>
                    <a:lumOff val="25000"/>
                  </a:schemeClr>
                </a:solidFill>
              </a:rPr>
              <a:t>away from the paper trail.</a:t>
            </a:r>
            <a:endParaRPr lang="en-US" sz="1800" b="1" dirty="0">
              <a:solidFill>
                <a:schemeClr val="tx1">
                  <a:lumMod val="75000"/>
                  <a:lumOff val="25000"/>
                </a:schemeClr>
              </a:solidFill>
            </a:endParaRPr>
          </a:p>
        </p:txBody>
      </p:sp>
      <p:sp>
        <p:nvSpPr>
          <p:cNvPr id="8" name="Moon 7"/>
          <p:cNvSpPr/>
          <p:nvPr/>
        </p:nvSpPr>
        <p:spPr>
          <a:xfrm>
            <a:off x="478745" y="1511629"/>
            <a:ext cx="439387" cy="1135690"/>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Moon 8"/>
          <p:cNvSpPr/>
          <p:nvPr/>
        </p:nvSpPr>
        <p:spPr>
          <a:xfrm flipH="1">
            <a:off x="4292101" y="1511629"/>
            <a:ext cx="439387" cy="1135690"/>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4306327" y="2863235"/>
            <a:ext cx="4199721" cy="923330"/>
          </a:xfrm>
          <a:prstGeom prst="rect">
            <a:avLst/>
          </a:prstGeom>
          <a:noFill/>
        </p:spPr>
        <p:txBody>
          <a:bodyPr wrap="square" rtlCol="0">
            <a:spAutoFit/>
          </a:bodyPr>
          <a:lstStyle/>
          <a:p>
            <a:r>
              <a:rPr lang="en-US" sz="1800" dirty="0" smtClean="0">
                <a:solidFill>
                  <a:schemeClr val="tx1">
                    <a:lumMod val="75000"/>
                    <a:lumOff val="25000"/>
                  </a:schemeClr>
                </a:solidFill>
              </a:rPr>
              <a:t>Finance executives expect to see more of </a:t>
            </a:r>
            <a:r>
              <a:rPr lang="en-US" sz="1800" b="1" dirty="0" smtClean="0">
                <a:solidFill>
                  <a:schemeClr val="tx1">
                    <a:lumMod val="75000"/>
                    <a:lumOff val="25000"/>
                  </a:schemeClr>
                </a:solidFill>
              </a:rPr>
              <a:t>a shift toward electronic payments alternatives from paper checks.</a:t>
            </a:r>
            <a:endParaRPr lang="en-US" sz="1800" b="1" dirty="0">
              <a:solidFill>
                <a:schemeClr val="tx1">
                  <a:lumMod val="75000"/>
                  <a:lumOff val="25000"/>
                </a:schemeClr>
              </a:solidFill>
            </a:endParaRPr>
          </a:p>
        </p:txBody>
      </p:sp>
      <p:sp>
        <p:nvSpPr>
          <p:cNvPr id="12" name="Moon 11"/>
          <p:cNvSpPr/>
          <p:nvPr/>
        </p:nvSpPr>
        <p:spPr>
          <a:xfrm>
            <a:off x="4086633" y="2759027"/>
            <a:ext cx="439387" cy="1135690"/>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Moon 12"/>
          <p:cNvSpPr/>
          <p:nvPr/>
        </p:nvSpPr>
        <p:spPr>
          <a:xfrm flipH="1">
            <a:off x="8197706" y="2759027"/>
            <a:ext cx="439387" cy="1135690"/>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666545" y="3832449"/>
            <a:ext cx="3483885" cy="1200329"/>
          </a:xfrm>
          <a:prstGeom prst="rect">
            <a:avLst/>
          </a:prstGeom>
          <a:noFill/>
        </p:spPr>
        <p:txBody>
          <a:bodyPr wrap="square" rtlCol="0">
            <a:spAutoFit/>
          </a:bodyPr>
          <a:lstStyle/>
          <a:p>
            <a:r>
              <a:rPr lang="en-US" sz="1800" dirty="0" smtClean="0">
                <a:solidFill>
                  <a:schemeClr val="tx1">
                    <a:lumMod val="75000"/>
                    <a:lumOff val="25000"/>
                  </a:schemeClr>
                </a:solidFill>
              </a:rPr>
              <a:t>“Our intent is to </a:t>
            </a:r>
            <a:r>
              <a:rPr lang="en-US" sz="1800" b="1" dirty="0" smtClean="0">
                <a:solidFill>
                  <a:schemeClr val="tx1">
                    <a:lumMod val="75000"/>
                    <a:lumOff val="25000"/>
                  </a:schemeClr>
                </a:solidFill>
              </a:rPr>
              <a:t>move away from paper checks</a:t>
            </a:r>
            <a:r>
              <a:rPr lang="en-US" sz="1800" dirty="0" smtClean="0">
                <a:solidFill>
                  <a:schemeClr val="tx1">
                    <a:lumMod val="75000"/>
                    <a:lumOff val="25000"/>
                  </a:schemeClr>
                </a:solidFill>
              </a:rPr>
              <a:t> for security and efficiency reasons in the next 12 – 24 months.”</a:t>
            </a:r>
            <a:endParaRPr lang="en-US" sz="1800" b="1" dirty="0">
              <a:solidFill>
                <a:schemeClr val="tx1">
                  <a:lumMod val="75000"/>
                  <a:lumOff val="25000"/>
                </a:schemeClr>
              </a:solidFill>
            </a:endParaRPr>
          </a:p>
        </p:txBody>
      </p:sp>
      <p:sp>
        <p:nvSpPr>
          <p:cNvPr id="15" name="Moon 14"/>
          <p:cNvSpPr/>
          <p:nvPr/>
        </p:nvSpPr>
        <p:spPr>
          <a:xfrm>
            <a:off x="383054" y="3728241"/>
            <a:ext cx="439387" cy="1342906"/>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Moon 15"/>
          <p:cNvSpPr/>
          <p:nvPr/>
        </p:nvSpPr>
        <p:spPr>
          <a:xfrm flipH="1">
            <a:off x="3796489" y="3728241"/>
            <a:ext cx="439387" cy="1342906"/>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2711175" y="5358232"/>
            <a:ext cx="5486531" cy="646331"/>
          </a:xfrm>
          <a:prstGeom prst="rect">
            <a:avLst/>
          </a:prstGeom>
          <a:noFill/>
        </p:spPr>
        <p:txBody>
          <a:bodyPr wrap="square" rtlCol="0">
            <a:spAutoFit/>
          </a:bodyPr>
          <a:lstStyle/>
          <a:p>
            <a:r>
              <a:rPr lang="en-US" sz="1800" dirty="0" smtClean="0">
                <a:solidFill>
                  <a:schemeClr val="tx1">
                    <a:lumMod val="75000"/>
                    <a:lumOff val="25000"/>
                  </a:schemeClr>
                </a:solidFill>
              </a:rPr>
              <a:t>“Seeking </a:t>
            </a:r>
            <a:r>
              <a:rPr lang="en-US" sz="1800" b="1" dirty="0" smtClean="0">
                <a:solidFill>
                  <a:schemeClr val="tx1">
                    <a:lumMod val="75000"/>
                    <a:lumOff val="25000"/>
                  </a:schemeClr>
                </a:solidFill>
              </a:rPr>
              <a:t>higher-value payment processes through new technologies</a:t>
            </a:r>
            <a:r>
              <a:rPr lang="en-US" sz="1800" dirty="0" smtClean="0">
                <a:solidFill>
                  <a:schemeClr val="tx1">
                    <a:lumMod val="75000"/>
                    <a:lumOff val="25000"/>
                  </a:schemeClr>
                </a:solidFill>
              </a:rPr>
              <a:t> is the next logical step.”</a:t>
            </a:r>
            <a:endParaRPr lang="en-US" sz="1800" b="1" dirty="0">
              <a:solidFill>
                <a:schemeClr val="tx1">
                  <a:lumMod val="75000"/>
                  <a:lumOff val="25000"/>
                </a:schemeClr>
              </a:solidFill>
            </a:endParaRPr>
          </a:p>
        </p:txBody>
      </p:sp>
      <p:sp>
        <p:nvSpPr>
          <p:cNvPr id="21" name="Moon 20"/>
          <p:cNvSpPr/>
          <p:nvPr/>
        </p:nvSpPr>
        <p:spPr>
          <a:xfrm>
            <a:off x="2502115" y="5232758"/>
            <a:ext cx="439387" cy="923331"/>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Moon 21"/>
          <p:cNvSpPr/>
          <p:nvPr/>
        </p:nvSpPr>
        <p:spPr>
          <a:xfrm flipH="1">
            <a:off x="7907174" y="5232758"/>
            <a:ext cx="439387" cy="923331"/>
          </a:xfrm>
          <a:prstGeom prst="moon">
            <a:avLst>
              <a:gd name="adj" fmla="val 28378"/>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TextBox 22"/>
          <p:cNvSpPr txBox="1"/>
          <p:nvPr/>
        </p:nvSpPr>
        <p:spPr bwMode="gray">
          <a:xfrm>
            <a:off x="602747" y="6539023"/>
            <a:ext cx="5773479" cy="175433"/>
          </a:xfrm>
          <a:prstGeom prst="rect">
            <a:avLst/>
          </a:prstGeom>
          <a:noFill/>
        </p:spPr>
        <p:txBody>
          <a:bodyPr wrap="square" rtlCol="0">
            <a:spAutoFit/>
          </a:bodyPr>
          <a:lstStyle/>
          <a:p>
            <a:pPr>
              <a:lnSpc>
                <a:spcPct val="90000"/>
              </a:lnSpc>
              <a:spcBef>
                <a:spcPts val="600"/>
              </a:spcBef>
            </a:pPr>
            <a:r>
              <a:rPr lang="en-CA" sz="600" dirty="0">
                <a:solidFill>
                  <a:schemeClr val="bg1"/>
                </a:solidFill>
                <a:latin typeface="+mn-lt"/>
              </a:rPr>
              <a:t>Source: </a:t>
            </a:r>
            <a:r>
              <a:rPr lang="en-CA" sz="600" dirty="0" smtClean="0">
                <a:solidFill>
                  <a:schemeClr val="bg1"/>
                </a:solidFill>
                <a:latin typeface="+mn-lt"/>
              </a:rPr>
              <a:t>2014 </a:t>
            </a:r>
            <a:r>
              <a:rPr lang="en-CA" sz="600" dirty="0">
                <a:solidFill>
                  <a:schemeClr val="bg1"/>
                </a:solidFill>
                <a:latin typeface="+mn-lt"/>
              </a:rPr>
              <a:t>CFO Research.  Accounts Payable Crossroads: The Next Phase for B2B Payments</a:t>
            </a:r>
          </a:p>
        </p:txBody>
      </p:sp>
      <p:sp>
        <p:nvSpPr>
          <p:cNvPr id="3" name="Date Placeholder 2"/>
          <p:cNvSpPr>
            <a:spLocks noGrp="1"/>
          </p:cNvSpPr>
          <p:nvPr>
            <p:ph type="dt" sz="half" idx="2"/>
          </p:nvPr>
        </p:nvSpPr>
        <p:spPr/>
        <p:txBody>
          <a:bodyPr/>
          <a:lstStyle/>
          <a:p>
            <a:fld id="{CC77D577-005B-4108-B610-F4DB02627051}" type="datetime4">
              <a:rPr lang="en-US" smtClean="0"/>
              <a:t>July 20, 2015</a:t>
            </a:fld>
            <a:endParaRPr lang="en-US" dirty="0"/>
          </a:p>
        </p:txBody>
      </p:sp>
    </p:spTree>
    <p:extLst>
      <p:ext uri="{BB962C8B-B14F-4D97-AF65-F5344CB8AC3E}">
        <p14:creationId xmlns:p14="http://schemas.microsoft.com/office/powerpoint/2010/main" val="185371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6072" y="188084"/>
            <a:ext cx="7059803" cy="978729"/>
          </a:xfrm>
        </p:spPr>
        <p:txBody>
          <a:bodyPr/>
          <a:lstStyle/>
          <a:p>
            <a:r>
              <a:rPr lang="en-CA" sz="3200" dirty="0" smtClean="0"/>
              <a:t>Actions Speak Louder Than Words…</a:t>
            </a:r>
            <a:endParaRPr lang="en-CA" sz="3200" dirty="0"/>
          </a:p>
        </p:txBody>
      </p:sp>
      <p:graphicFrame>
        <p:nvGraphicFramePr>
          <p:cNvPr id="8" name="Chart 7"/>
          <p:cNvGraphicFramePr/>
          <p:nvPr>
            <p:extLst>
              <p:ext uri="{D42A27DB-BD31-4B8C-83A1-F6EECF244321}">
                <p14:modId xmlns:p14="http://schemas.microsoft.com/office/powerpoint/2010/main" val="2969828656"/>
              </p:ext>
            </p:extLst>
          </p:nvPr>
        </p:nvGraphicFramePr>
        <p:xfrm>
          <a:off x="609781" y="2759880"/>
          <a:ext cx="8151443" cy="345603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bwMode="gray">
          <a:xfrm>
            <a:off x="1350330" y="1590938"/>
            <a:ext cx="6655984" cy="369332"/>
          </a:xfrm>
          <a:prstGeom prst="rect">
            <a:avLst/>
          </a:prstGeom>
          <a:noFill/>
        </p:spPr>
        <p:txBody>
          <a:bodyPr wrap="square" rtlCol="0">
            <a:noAutofit/>
          </a:bodyPr>
          <a:lstStyle/>
          <a:p>
            <a:pPr algn="ctr">
              <a:lnSpc>
                <a:spcPct val="90000"/>
              </a:lnSpc>
              <a:spcBef>
                <a:spcPts val="600"/>
              </a:spcBef>
            </a:pPr>
            <a:r>
              <a:rPr lang="en-CA" sz="2800" dirty="0" smtClean="0">
                <a:solidFill>
                  <a:schemeClr val="tx1">
                    <a:lumMod val="75000"/>
                    <a:lumOff val="25000"/>
                  </a:schemeClr>
                </a:solidFill>
                <a:latin typeface="+mn-lt"/>
              </a:rPr>
              <a:t>Use of Checks</a:t>
            </a:r>
          </a:p>
        </p:txBody>
      </p:sp>
      <p:sp>
        <p:nvSpPr>
          <p:cNvPr id="10" name="TextBox 9"/>
          <p:cNvSpPr txBox="1"/>
          <p:nvPr/>
        </p:nvSpPr>
        <p:spPr bwMode="gray">
          <a:xfrm>
            <a:off x="1382229" y="1977663"/>
            <a:ext cx="6655984" cy="369332"/>
          </a:xfrm>
          <a:prstGeom prst="rect">
            <a:avLst/>
          </a:prstGeom>
          <a:noFill/>
        </p:spPr>
        <p:txBody>
          <a:bodyPr wrap="square" rtlCol="0">
            <a:noAutofit/>
          </a:bodyPr>
          <a:lstStyle/>
          <a:p>
            <a:pPr algn="ctr">
              <a:lnSpc>
                <a:spcPct val="90000"/>
              </a:lnSpc>
              <a:spcBef>
                <a:spcPts val="600"/>
              </a:spcBef>
            </a:pPr>
            <a:r>
              <a:rPr lang="en-CA" sz="1400" dirty="0" smtClean="0">
                <a:solidFill>
                  <a:schemeClr val="tx1">
                    <a:lumMod val="75000"/>
                    <a:lumOff val="25000"/>
                  </a:schemeClr>
                </a:solidFill>
                <a:latin typeface="+mn-lt"/>
              </a:rPr>
              <a:t>(Mean Percentage of B2B Payments Made by Organization)</a:t>
            </a:r>
          </a:p>
        </p:txBody>
      </p:sp>
      <p:sp>
        <p:nvSpPr>
          <p:cNvPr id="11" name="TextBox 10"/>
          <p:cNvSpPr txBox="1"/>
          <p:nvPr/>
        </p:nvSpPr>
        <p:spPr bwMode="gray">
          <a:xfrm>
            <a:off x="1658679" y="3366616"/>
            <a:ext cx="797442" cy="397032"/>
          </a:xfrm>
          <a:prstGeom prst="rect">
            <a:avLst/>
          </a:prstGeom>
          <a:noFill/>
        </p:spPr>
        <p:txBody>
          <a:bodyPr wrap="square" rtlCol="0">
            <a:spAutoFit/>
          </a:bodyPr>
          <a:lstStyle/>
          <a:p>
            <a:pPr algn="ctr">
              <a:lnSpc>
                <a:spcPct val="90000"/>
              </a:lnSpc>
              <a:spcBef>
                <a:spcPts val="600"/>
              </a:spcBef>
            </a:pPr>
            <a:r>
              <a:rPr lang="en-CA" sz="2200" b="1" dirty="0" smtClean="0">
                <a:solidFill>
                  <a:schemeClr val="tx1">
                    <a:lumMod val="85000"/>
                    <a:lumOff val="15000"/>
                  </a:schemeClr>
                </a:solidFill>
                <a:latin typeface="+mn-lt"/>
              </a:rPr>
              <a:t>81%</a:t>
            </a:r>
          </a:p>
        </p:txBody>
      </p:sp>
      <p:sp>
        <p:nvSpPr>
          <p:cNvPr id="12" name="TextBox 11"/>
          <p:cNvSpPr txBox="1"/>
          <p:nvPr/>
        </p:nvSpPr>
        <p:spPr bwMode="gray">
          <a:xfrm>
            <a:off x="3540639" y="3630279"/>
            <a:ext cx="797442" cy="397032"/>
          </a:xfrm>
          <a:prstGeom prst="rect">
            <a:avLst/>
          </a:prstGeom>
          <a:noFill/>
        </p:spPr>
        <p:txBody>
          <a:bodyPr wrap="square" rtlCol="0">
            <a:spAutoFit/>
          </a:bodyPr>
          <a:lstStyle/>
          <a:p>
            <a:pPr algn="ctr">
              <a:lnSpc>
                <a:spcPct val="90000"/>
              </a:lnSpc>
              <a:spcBef>
                <a:spcPts val="600"/>
              </a:spcBef>
            </a:pPr>
            <a:r>
              <a:rPr lang="en-CA" sz="2200" b="1" dirty="0" smtClean="0">
                <a:solidFill>
                  <a:schemeClr val="tx1">
                    <a:lumMod val="85000"/>
                    <a:lumOff val="15000"/>
                  </a:schemeClr>
                </a:solidFill>
                <a:latin typeface="+mn-lt"/>
              </a:rPr>
              <a:t>74%</a:t>
            </a:r>
          </a:p>
        </p:txBody>
      </p:sp>
      <p:sp>
        <p:nvSpPr>
          <p:cNvPr id="13" name="TextBox 12"/>
          <p:cNvSpPr txBox="1"/>
          <p:nvPr/>
        </p:nvSpPr>
        <p:spPr bwMode="gray">
          <a:xfrm>
            <a:off x="5413772" y="4135469"/>
            <a:ext cx="797442" cy="397032"/>
          </a:xfrm>
          <a:prstGeom prst="rect">
            <a:avLst/>
          </a:prstGeom>
          <a:noFill/>
        </p:spPr>
        <p:txBody>
          <a:bodyPr wrap="square" rtlCol="0">
            <a:spAutoFit/>
          </a:bodyPr>
          <a:lstStyle/>
          <a:p>
            <a:pPr algn="ctr">
              <a:lnSpc>
                <a:spcPct val="90000"/>
              </a:lnSpc>
              <a:spcBef>
                <a:spcPts val="600"/>
              </a:spcBef>
            </a:pPr>
            <a:r>
              <a:rPr lang="en-CA" sz="2200" b="1" dirty="0" smtClean="0">
                <a:solidFill>
                  <a:schemeClr val="tx1">
                    <a:lumMod val="85000"/>
                    <a:lumOff val="15000"/>
                  </a:schemeClr>
                </a:solidFill>
                <a:latin typeface="+mn-lt"/>
              </a:rPr>
              <a:t>57%</a:t>
            </a:r>
          </a:p>
        </p:txBody>
      </p:sp>
      <p:sp>
        <p:nvSpPr>
          <p:cNvPr id="14" name="TextBox 13"/>
          <p:cNvSpPr txBox="1"/>
          <p:nvPr/>
        </p:nvSpPr>
        <p:spPr bwMode="gray">
          <a:xfrm>
            <a:off x="7293935" y="4390649"/>
            <a:ext cx="797442" cy="397032"/>
          </a:xfrm>
          <a:prstGeom prst="rect">
            <a:avLst/>
          </a:prstGeom>
          <a:noFill/>
        </p:spPr>
        <p:txBody>
          <a:bodyPr wrap="square" rtlCol="0">
            <a:spAutoFit/>
          </a:bodyPr>
          <a:lstStyle/>
          <a:p>
            <a:pPr algn="ctr">
              <a:lnSpc>
                <a:spcPct val="90000"/>
              </a:lnSpc>
              <a:spcBef>
                <a:spcPts val="600"/>
              </a:spcBef>
            </a:pPr>
            <a:r>
              <a:rPr lang="en-CA" sz="2200" b="1" dirty="0" smtClean="0">
                <a:solidFill>
                  <a:schemeClr val="tx1">
                    <a:lumMod val="85000"/>
                    <a:lumOff val="15000"/>
                  </a:schemeClr>
                </a:solidFill>
                <a:latin typeface="+mn-lt"/>
              </a:rPr>
              <a:t>50%</a:t>
            </a:r>
          </a:p>
        </p:txBody>
      </p:sp>
      <p:sp>
        <p:nvSpPr>
          <p:cNvPr id="15" name="TextBox 14"/>
          <p:cNvSpPr txBox="1"/>
          <p:nvPr/>
        </p:nvSpPr>
        <p:spPr bwMode="gray">
          <a:xfrm>
            <a:off x="971912" y="2373155"/>
            <a:ext cx="7689266" cy="612475"/>
          </a:xfrm>
          <a:prstGeom prst="rect">
            <a:avLst/>
          </a:prstGeom>
          <a:noFill/>
        </p:spPr>
        <p:txBody>
          <a:bodyPr wrap="square" rtlCol="0">
            <a:spAutoFit/>
          </a:bodyPr>
          <a:lstStyle/>
          <a:p>
            <a:pPr algn="ctr">
              <a:lnSpc>
                <a:spcPct val="90000"/>
              </a:lnSpc>
              <a:spcBef>
                <a:spcPts val="600"/>
              </a:spcBef>
            </a:pPr>
            <a:r>
              <a:rPr lang="en-CA" sz="1600" dirty="0" smtClean="0">
                <a:solidFill>
                  <a:schemeClr val="tx1">
                    <a:lumMod val="75000"/>
                    <a:lumOff val="25000"/>
                  </a:schemeClr>
                </a:solidFill>
                <a:latin typeface="+mn-lt"/>
              </a:rPr>
              <a:t>Check use for B2B payments is declining rapidly in the U.S. and across the world</a:t>
            </a:r>
          </a:p>
          <a:p>
            <a:pPr algn="ctr">
              <a:lnSpc>
                <a:spcPct val="90000"/>
              </a:lnSpc>
              <a:spcBef>
                <a:spcPts val="600"/>
              </a:spcBef>
            </a:pPr>
            <a:r>
              <a:rPr lang="en-CA" sz="1600" dirty="0" smtClean="0">
                <a:solidFill>
                  <a:schemeClr val="tx1">
                    <a:lumMod val="75000"/>
                    <a:lumOff val="25000"/>
                  </a:schemeClr>
                </a:solidFill>
                <a:latin typeface="+mn-lt"/>
              </a:rPr>
              <a:t>Check use in the U.S. now represents only 50% of B2B payments</a:t>
            </a:r>
          </a:p>
        </p:txBody>
      </p:sp>
      <p:sp>
        <p:nvSpPr>
          <p:cNvPr id="16" name="TextBox 15"/>
          <p:cNvSpPr txBox="1"/>
          <p:nvPr/>
        </p:nvSpPr>
        <p:spPr bwMode="gray">
          <a:xfrm>
            <a:off x="602747" y="6539023"/>
            <a:ext cx="5773479" cy="175433"/>
          </a:xfrm>
          <a:prstGeom prst="rect">
            <a:avLst/>
          </a:prstGeom>
          <a:noFill/>
        </p:spPr>
        <p:txBody>
          <a:bodyPr wrap="square" rtlCol="0">
            <a:spAutoFit/>
          </a:bodyPr>
          <a:lstStyle/>
          <a:p>
            <a:pPr>
              <a:lnSpc>
                <a:spcPct val="90000"/>
              </a:lnSpc>
              <a:spcBef>
                <a:spcPts val="600"/>
              </a:spcBef>
            </a:pPr>
            <a:r>
              <a:rPr lang="en-CA" sz="600" dirty="0">
                <a:solidFill>
                  <a:schemeClr val="bg1"/>
                </a:solidFill>
                <a:latin typeface="+mn-lt"/>
              </a:rPr>
              <a:t>2013 Association of Financial  Professional (AFP) Electronic Payments Survey</a:t>
            </a:r>
          </a:p>
        </p:txBody>
      </p:sp>
      <p:sp>
        <p:nvSpPr>
          <p:cNvPr id="3" name="Date Placeholder 2"/>
          <p:cNvSpPr>
            <a:spLocks noGrp="1"/>
          </p:cNvSpPr>
          <p:nvPr>
            <p:ph type="dt" sz="half" idx="2"/>
          </p:nvPr>
        </p:nvSpPr>
        <p:spPr/>
        <p:txBody>
          <a:bodyPr/>
          <a:lstStyle/>
          <a:p>
            <a:fld id="{CC77D577-005B-4108-B610-F4DB02627051}" type="datetime4">
              <a:rPr lang="en-US" smtClean="0"/>
              <a:t>July 20, 2015</a:t>
            </a:fld>
            <a:endParaRPr lang="en-US" dirty="0"/>
          </a:p>
        </p:txBody>
      </p:sp>
    </p:spTree>
    <p:extLst>
      <p:ext uri="{BB962C8B-B14F-4D97-AF65-F5344CB8AC3E}">
        <p14:creationId xmlns:p14="http://schemas.microsoft.com/office/powerpoint/2010/main" val="193771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6072" y="243483"/>
            <a:ext cx="6880225" cy="923330"/>
          </a:xfrm>
        </p:spPr>
        <p:txBody>
          <a:bodyPr/>
          <a:lstStyle/>
          <a:p>
            <a:r>
              <a:rPr lang="en-CA" sz="3000" dirty="0" smtClean="0"/>
              <a:t>Purchasing Card Solutions Designed  to Address Different Spend Categories</a:t>
            </a:r>
            <a:endParaRPr lang="en-CA" sz="3000" dirty="0"/>
          </a:p>
        </p:txBody>
      </p:sp>
      <p:sp>
        <p:nvSpPr>
          <p:cNvPr id="6" name="Rectangle 5"/>
          <p:cNvSpPr/>
          <p:nvPr/>
        </p:nvSpPr>
        <p:spPr bwMode="auto">
          <a:xfrm>
            <a:off x="2248139" y="1775637"/>
            <a:ext cx="5186308" cy="3828769"/>
          </a:xfrm>
          <a:prstGeom prst="rect">
            <a:avLst/>
          </a:prstGeom>
          <a:gradFill flip="none" rotWithShape="1">
            <a:gsLst>
              <a:gs pos="0">
                <a:schemeClr val="bg1">
                  <a:lumMod val="65000"/>
                </a:schemeClr>
              </a:gs>
              <a:gs pos="80000">
                <a:schemeClr val="bg1">
                  <a:alpha val="0"/>
                </a:schemeClr>
              </a:gs>
            </a:gsLst>
            <a:path path="circle">
              <a:fillToRect t="100000" r="100000"/>
            </a:path>
            <a:tileRect l="-100000" b="-100000"/>
          </a:gradFill>
          <a:ln w="9525" cap="flat" cmpd="sng" algn="ctr">
            <a:noFill/>
            <a:prstDash val="solid"/>
            <a:round/>
            <a:headEnd type="none" w="med" len="med"/>
            <a:tailEnd type="none" w="med" len="med"/>
          </a:ln>
          <a:effectLst/>
        </p:spPr>
        <p:txBody>
          <a:bodyPr wrap="none" anchor="ctr"/>
          <a:lstStyle/>
          <a:p>
            <a:pPr>
              <a:defRPr/>
            </a:pPr>
            <a:endParaRPr lang="en-US" sz="2000" dirty="0">
              <a:latin typeface="Arial"/>
              <a:cs typeface="Arial" pitchFamily="34" charset="0"/>
            </a:endParaRPr>
          </a:p>
        </p:txBody>
      </p:sp>
      <p:sp>
        <p:nvSpPr>
          <p:cNvPr id="7" name="Right Arrow 6"/>
          <p:cNvSpPr/>
          <p:nvPr/>
        </p:nvSpPr>
        <p:spPr bwMode="auto">
          <a:xfrm rot="20023568">
            <a:off x="1899195" y="2769440"/>
            <a:ext cx="5818187" cy="2332037"/>
          </a:xfrm>
          <a:prstGeom prst="rightArrow">
            <a:avLst>
              <a:gd name="adj1" fmla="val 63896"/>
              <a:gd name="adj2" fmla="val 53983"/>
            </a:avLst>
          </a:prstGeom>
          <a:gradFill>
            <a:gsLst>
              <a:gs pos="0">
                <a:schemeClr val="bg1">
                  <a:lumMod val="50000"/>
                </a:schemeClr>
              </a:gs>
              <a:gs pos="100000">
                <a:schemeClr val="bg1"/>
              </a:gs>
            </a:gsLst>
            <a:lin ang="10800000" scaled="0"/>
          </a:gradFill>
          <a:ln w="9525" cap="flat" cmpd="sng" algn="ctr">
            <a:noFill/>
            <a:prstDash val="solid"/>
            <a:round/>
            <a:headEnd type="none" w="med" len="med"/>
            <a:tailEnd type="none" w="med" len="med"/>
          </a:ln>
          <a:effectLst/>
        </p:spPr>
        <p:txBody>
          <a:bodyPr wrap="none" anchor="ctr"/>
          <a:lstStyle/>
          <a:p>
            <a:pPr>
              <a:defRPr/>
            </a:pPr>
            <a:endParaRPr lang="en-US" sz="2000" dirty="0">
              <a:latin typeface="Arial"/>
              <a:cs typeface="Arial" pitchFamily="34" charset="0"/>
            </a:endParaRPr>
          </a:p>
        </p:txBody>
      </p:sp>
      <p:sp>
        <p:nvSpPr>
          <p:cNvPr id="8" name="Left-Up Arrow 7"/>
          <p:cNvSpPr/>
          <p:nvPr/>
        </p:nvSpPr>
        <p:spPr bwMode="gray">
          <a:xfrm rot="5400000">
            <a:off x="2670961" y="697834"/>
            <a:ext cx="4243285" cy="5834775"/>
          </a:xfrm>
          <a:prstGeom prst="leftUpArrow">
            <a:avLst>
              <a:gd name="adj1" fmla="val 6292"/>
              <a:gd name="adj2" fmla="val 6275"/>
              <a:gd name="adj3" fmla="val 6117"/>
            </a:avLst>
          </a:prstGeom>
          <a:gradFill flip="none" rotWithShape="1">
            <a:gsLst>
              <a:gs pos="63000">
                <a:schemeClr val="accent1">
                  <a:lumMod val="60000"/>
                  <a:lumOff val="40000"/>
                </a:schemeClr>
              </a:gs>
              <a:gs pos="8000">
                <a:schemeClr val="accent1">
                  <a:lumMod val="75000"/>
                </a:schemeClr>
              </a:gs>
              <a:gs pos="39000">
                <a:schemeClr val="accent1"/>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chemeClr val="tx1"/>
              </a:solidFill>
              <a:effectLst/>
              <a:latin typeface="Arial"/>
            </a:endParaRPr>
          </a:p>
        </p:txBody>
      </p:sp>
      <p:sp>
        <p:nvSpPr>
          <p:cNvPr id="9" name="Text Box 5"/>
          <p:cNvSpPr txBox="1">
            <a:spLocks noChangeArrowheads="1"/>
          </p:cNvSpPr>
          <p:nvPr/>
        </p:nvSpPr>
        <p:spPr bwMode="auto">
          <a:xfrm>
            <a:off x="1116557" y="3439365"/>
            <a:ext cx="955675" cy="523875"/>
          </a:xfrm>
          <a:prstGeom prst="rect">
            <a:avLst/>
          </a:prstGeom>
          <a:noFill/>
          <a:ln w="9525" algn="ctr">
            <a:noFill/>
            <a:miter lim="800000"/>
            <a:headEnd/>
            <a:tailEnd/>
          </a:ln>
        </p:spPr>
        <p:txBody>
          <a:bodyPr>
            <a:spAutoFit/>
          </a:bodyPr>
          <a:lstStyle/>
          <a:p>
            <a:pPr algn="ctr">
              <a:defRPr/>
            </a:pPr>
            <a:r>
              <a:rPr lang="en-US" sz="1400" b="1" dirty="0">
                <a:solidFill>
                  <a:srgbClr val="000000"/>
                </a:solidFill>
                <a:latin typeface="Arial"/>
                <a:ea typeface="ＭＳ Ｐゴシック" charset="-128"/>
                <a:cs typeface="Arial" pitchFamily="34" charset="0"/>
              </a:rPr>
              <a:t>$ Ticket Size</a:t>
            </a:r>
          </a:p>
        </p:txBody>
      </p:sp>
      <p:sp>
        <p:nvSpPr>
          <p:cNvPr id="10" name="Text Box 11"/>
          <p:cNvSpPr txBox="1">
            <a:spLocks noChangeArrowheads="1"/>
          </p:cNvSpPr>
          <p:nvPr/>
        </p:nvSpPr>
        <p:spPr bwMode="auto">
          <a:xfrm rot="16200000">
            <a:off x="1616661" y="2092777"/>
            <a:ext cx="569387" cy="276999"/>
          </a:xfrm>
          <a:prstGeom prst="rect">
            <a:avLst/>
          </a:prstGeom>
          <a:noFill/>
          <a:ln w="9525" algn="ctr">
            <a:noFill/>
            <a:miter lim="800000"/>
            <a:headEnd/>
            <a:tailEnd/>
          </a:ln>
        </p:spPr>
        <p:txBody>
          <a:bodyPr wrap="none">
            <a:spAutoFit/>
          </a:bodyPr>
          <a:lstStyle/>
          <a:p>
            <a:pPr algn="r">
              <a:defRPr/>
            </a:pPr>
            <a:r>
              <a:rPr lang="en-US" sz="1200" b="1" dirty="0">
                <a:latin typeface="Arial"/>
                <a:ea typeface="ＭＳ Ｐゴシック" charset="-128"/>
                <a:cs typeface="Arial" pitchFamily="34" charset="0"/>
              </a:rPr>
              <a:t>HIGH</a:t>
            </a:r>
          </a:p>
        </p:txBody>
      </p:sp>
      <p:sp>
        <p:nvSpPr>
          <p:cNvPr id="11" name="Text Box 4"/>
          <p:cNvSpPr txBox="1">
            <a:spLocks noChangeArrowheads="1"/>
          </p:cNvSpPr>
          <p:nvPr/>
        </p:nvSpPr>
        <p:spPr bwMode="auto">
          <a:xfrm>
            <a:off x="1951499" y="5860302"/>
            <a:ext cx="5486400" cy="307777"/>
          </a:xfrm>
          <a:prstGeom prst="rect">
            <a:avLst/>
          </a:prstGeom>
          <a:noFill/>
          <a:ln w="9525" algn="ctr">
            <a:noFill/>
            <a:miter lim="800000"/>
            <a:headEnd/>
            <a:tailEnd/>
          </a:ln>
        </p:spPr>
        <p:txBody>
          <a:bodyPr wrap="square">
            <a:spAutoFit/>
          </a:bodyPr>
          <a:lstStyle/>
          <a:p>
            <a:pPr algn="ctr">
              <a:defRPr/>
            </a:pPr>
            <a:r>
              <a:rPr lang="en-US" sz="1400" b="1" dirty="0">
                <a:solidFill>
                  <a:srgbClr val="000000"/>
                </a:solidFill>
                <a:latin typeface="Arial"/>
                <a:ea typeface="ＭＳ Ｐゴシック" charset="-128"/>
                <a:cs typeface="Arial" pitchFamily="34" charset="0"/>
              </a:rPr>
              <a:t>Strategic Importance / Level of Control Required</a:t>
            </a:r>
          </a:p>
        </p:txBody>
      </p:sp>
      <p:sp>
        <p:nvSpPr>
          <p:cNvPr id="12" name="Text Box 10"/>
          <p:cNvSpPr txBox="1">
            <a:spLocks noChangeArrowheads="1"/>
          </p:cNvSpPr>
          <p:nvPr/>
        </p:nvSpPr>
        <p:spPr bwMode="auto">
          <a:xfrm>
            <a:off x="6809858" y="5598365"/>
            <a:ext cx="569387" cy="276999"/>
          </a:xfrm>
          <a:prstGeom prst="rect">
            <a:avLst/>
          </a:prstGeom>
          <a:noFill/>
          <a:ln w="9525" algn="ctr">
            <a:noFill/>
            <a:miter lim="800000"/>
            <a:headEnd/>
            <a:tailEnd/>
          </a:ln>
        </p:spPr>
        <p:txBody>
          <a:bodyPr wrap="none">
            <a:spAutoFit/>
          </a:bodyPr>
          <a:lstStyle/>
          <a:p>
            <a:pPr algn="r">
              <a:defRPr/>
            </a:pPr>
            <a:r>
              <a:rPr lang="en-US" sz="1200" b="1" dirty="0">
                <a:latin typeface="Arial"/>
                <a:ea typeface="ＭＳ Ｐゴシック" charset="-128"/>
                <a:cs typeface="Arial" pitchFamily="34" charset="0"/>
              </a:rPr>
              <a:t>HIGH</a:t>
            </a:r>
          </a:p>
        </p:txBody>
      </p:sp>
      <p:sp>
        <p:nvSpPr>
          <p:cNvPr id="13" name="Text Box 12"/>
          <p:cNvSpPr txBox="1">
            <a:spLocks noChangeArrowheads="1"/>
          </p:cNvSpPr>
          <p:nvPr/>
        </p:nvSpPr>
        <p:spPr bwMode="auto">
          <a:xfrm>
            <a:off x="1944629" y="5614240"/>
            <a:ext cx="545342" cy="276999"/>
          </a:xfrm>
          <a:prstGeom prst="rect">
            <a:avLst/>
          </a:prstGeom>
          <a:noFill/>
          <a:ln w="9525" algn="ctr">
            <a:noFill/>
            <a:miter lim="800000"/>
            <a:headEnd/>
            <a:tailEnd/>
          </a:ln>
        </p:spPr>
        <p:txBody>
          <a:bodyPr wrap="none">
            <a:spAutoFit/>
          </a:bodyPr>
          <a:lstStyle/>
          <a:p>
            <a:pPr algn="r">
              <a:defRPr/>
            </a:pPr>
            <a:r>
              <a:rPr lang="en-US" sz="1200" b="1" dirty="0">
                <a:latin typeface="Arial"/>
                <a:ea typeface="ＭＳ Ｐゴシック" charset="-128"/>
                <a:cs typeface="Arial" pitchFamily="34" charset="0"/>
              </a:rPr>
              <a:t>LOW</a:t>
            </a:r>
          </a:p>
        </p:txBody>
      </p:sp>
      <p:sp>
        <p:nvSpPr>
          <p:cNvPr id="14" name="TextBox 13"/>
          <p:cNvSpPr txBox="1"/>
          <p:nvPr/>
        </p:nvSpPr>
        <p:spPr>
          <a:xfrm>
            <a:off x="4078830" y="4909730"/>
            <a:ext cx="1444627" cy="461665"/>
          </a:xfrm>
          <a:prstGeom prst="rect">
            <a:avLst/>
          </a:prstGeom>
          <a:noFill/>
        </p:spPr>
        <p:txBody>
          <a:bodyPr wrap="none">
            <a:spAutoFit/>
          </a:bodyPr>
          <a:lstStyle/>
          <a:p>
            <a:pPr algn="ctr">
              <a:defRPr/>
            </a:pPr>
            <a:r>
              <a:rPr lang="en-US" sz="1200" b="1" dirty="0">
                <a:solidFill>
                  <a:schemeClr val="tx1">
                    <a:lumMod val="65000"/>
                    <a:lumOff val="35000"/>
                  </a:schemeClr>
                </a:solidFill>
                <a:latin typeface="Arial"/>
                <a:cs typeface="Arial" pitchFamily="34" charset="0"/>
              </a:rPr>
              <a:t>Supplier-Initiated</a:t>
            </a:r>
          </a:p>
          <a:p>
            <a:pPr algn="ctr">
              <a:defRPr/>
            </a:pPr>
            <a:r>
              <a:rPr lang="en-US" sz="1200" b="1" dirty="0">
                <a:solidFill>
                  <a:schemeClr val="tx1">
                    <a:lumMod val="65000"/>
                    <a:lumOff val="35000"/>
                  </a:schemeClr>
                </a:solidFill>
                <a:latin typeface="Arial"/>
                <a:cs typeface="Arial" pitchFamily="34" charset="0"/>
              </a:rPr>
              <a:t>Payments</a:t>
            </a:r>
          </a:p>
        </p:txBody>
      </p:sp>
      <p:sp>
        <p:nvSpPr>
          <p:cNvPr id="15" name="Rounded Rectangle 52"/>
          <p:cNvSpPr>
            <a:spLocks noChangeArrowheads="1"/>
          </p:cNvSpPr>
          <p:nvPr/>
        </p:nvSpPr>
        <p:spPr bwMode="auto">
          <a:xfrm>
            <a:off x="2262541" y="3425173"/>
            <a:ext cx="3267075" cy="2174875"/>
          </a:xfrm>
          <a:prstGeom prst="round2DiagRect">
            <a:avLst/>
          </a:prstGeom>
          <a:noFill/>
          <a:ln w="19050" algn="ctr">
            <a:solidFill>
              <a:schemeClr val="tx1"/>
            </a:solidFill>
            <a:prstDash val="dash"/>
            <a:round/>
            <a:headEnd/>
            <a:tailEnd/>
          </a:ln>
        </p:spPr>
        <p:txBody>
          <a:bodyPr wrap="none" anchor="ctr"/>
          <a:lstStyle/>
          <a:p>
            <a:endParaRPr lang="en-US" sz="2000" dirty="0">
              <a:latin typeface="Arial"/>
            </a:endParaRPr>
          </a:p>
        </p:txBody>
      </p:sp>
      <p:sp>
        <p:nvSpPr>
          <p:cNvPr id="16" name="Rounded Rectangle 15"/>
          <p:cNvSpPr/>
          <p:nvPr/>
        </p:nvSpPr>
        <p:spPr bwMode="gray">
          <a:xfrm>
            <a:off x="2270479" y="4714318"/>
            <a:ext cx="1403350" cy="874713"/>
          </a:xfrm>
          <a:prstGeom prst="roundRect">
            <a:avLst/>
          </a:prstGeom>
          <a:gradFill flip="none" rotWithShape="1">
            <a:gsLst>
              <a:gs pos="0">
                <a:schemeClr val="accent1"/>
              </a:gs>
              <a:gs pos="100000">
                <a:schemeClr val="bg2"/>
              </a:gs>
            </a:gsLst>
            <a:lin ang="54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algn="ctr">
              <a:defRPr/>
            </a:pPr>
            <a:endParaRPr lang="en-US" sz="1200" b="1" dirty="0">
              <a:latin typeface="Arial"/>
              <a:cs typeface="Arial" pitchFamily="34" charset="0"/>
            </a:endParaRPr>
          </a:p>
        </p:txBody>
      </p:sp>
      <p:sp>
        <p:nvSpPr>
          <p:cNvPr id="17" name="Rounded Rectangle 16"/>
          <p:cNvSpPr/>
          <p:nvPr/>
        </p:nvSpPr>
        <p:spPr bwMode="gray">
          <a:xfrm>
            <a:off x="3075532" y="4050552"/>
            <a:ext cx="1403350" cy="874713"/>
          </a:xfrm>
          <a:prstGeom prst="roundRect">
            <a:avLst/>
          </a:prstGeom>
          <a:gradFill>
            <a:gsLst>
              <a:gs pos="0">
                <a:schemeClr val="accent1">
                  <a:lumMod val="75000"/>
                </a:schemeClr>
              </a:gs>
              <a:gs pos="100000">
                <a:schemeClr val="accent1"/>
              </a:gs>
            </a:gsLst>
            <a:lin ang="5400000" scaled="1"/>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algn="ctr">
              <a:defRPr/>
            </a:pPr>
            <a:endParaRPr lang="en-US" sz="1200" b="1" dirty="0">
              <a:latin typeface="Arial"/>
              <a:cs typeface="Arial" pitchFamily="34" charset="0"/>
            </a:endParaRPr>
          </a:p>
        </p:txBody>
      </p:sp>
      <p:sp>
        <p:nvSpPr>
          <p:cNvPr id="18" name="Rounded Rectangle 17"/>
          <p:cNvSpPr/>
          <p:nvPr/>
        </p:nvSpPr>
        <p:spPr bwMode="auto">
          <a:xfrm>
            <a:off x="4120107" y="3433015"/>
            <a:ext cx="1403350" cy="874712"/>
          </a:xfrm>
          <a:prstGeom prst="roundRect">
            <a:avLst/>
          </a:prstGeom>
          <a:gradFill>
            <a:gsLst>
              <a:gs pos="100000">
                <a:schemeClr val="accent1">
                  <a:lumMod val="75000"/>
                </a:schemeClr>
              </a:gs>
              <a:gs pos="0">
                <a:schemeClr val="accent1">
                  <a:lumMod val="50000"/>
                </a:schemeClr>
              </a:gs>
            </a:gsLst>
            <a:lin ang="5400000" scaled="1"/>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algn="ctr">
              <a:defRPr/>
            </a:pPr>
            <a:endParaRPr lang="en-US" sz="1000" b="1" dirty="0">
              <a:latin typeface="Arial"/>
              <a:cs typeface="Arial" pitchFamily="34" charset="0"/>
            </a:endParaRPr>
          </a:p>
        </p:txBody>
      </p:sp>
      <p:sp>
        <p:nvSpPr>
          <p:cNvPr id="19" name="Rounded Rectangle 18"/>
          <p:cNvSpPr/>
          <p:nvPr/>
        </p:nvSpPr>
        <p:spPr bwMode="auto">
          <a:xfrm>
            <a:off x="5313812" y="2800808"/>
            <a:ext cx="1403350" cy="874712"/>
          </a:xfrm>
          <a:prstGeom prst="roundRect">
            <a:avLst/>
          </a:prstGeom>
          <a:gradFill flip="none" rotWithShape="1">
            <a:gsLst>
              <a:gs pos="0">
                <a:schemeClr val="accent1">
                  <a:lumMod val="25000"/>
                </a:schemeClr>
              </a:gs>
              <a:gs pos="100000">
                <a:schemeClr val="accent1">
                  <a:lumMod val="50000"/>
                </a:schemeClr>
              </a:gs>
            </a:gsLst>
            <a:lin ang="54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algn="ctr">
              <a:defRPr/>
            </a:pPr>
            <a:endParaRPr lang="en-US" sz="1000" b="1" dirty="0">
              <a:solidFill>
                <a:schemeClr val="bg1"/>
              </a:solidFill>
              <a:latin typeface="Arial"/>
              <a:cs typeface="Arial" pitchFamily="34" charset="0"/>
            </a:endParaRPr>
          </a:p>
        </p:txBody>
      </p:sp>
      <p:sp>
        <p:nvSpPr>
          <p:cNvPr id="20" name="TextBox 19"/>
          <p:cNvSpPr txBox="1"/>
          <p:nvPr/>
        </p:nvSpPr>
        <p:spPr>
          <a:xfrm>
            <a:off x="3186657" y="2031252"/>
            <a:ext cx="1917700" cy="307975"/>
          </a:xfrm>
          <a:prstGeom prst="rect">
            <a:avLst/>
          </a:prstGeom>
          <a:noFill/>
        </p:spPr>
        <p:txBody>
          <a:bodyPr wrap="none">
            <a:spAutoFit/>
          </a:bodyPr>
          <a:lstStyle/>
          <a:p>
            <a:pPr>
              <a:defRPr/>
            </a:pPr>
            <a:r>
              <a:rPr lang="en-US" sz="1400" b="1" dirty="0">
                <a:latin typeface="Arial"/>
                <a:cs typeface="Arial" pitchFamily="34" charset="0"/>
              </a:rPr>
              <a:t>Level of Automation</a:t>
            </a:r>
          </a:p>
        </p:txBody>
      </p:sp>
      <p:sp>
        <p:nvSpPr>
          <p:cNvPr id="21" name="TextBox 20"/>
          <p:cNvSpPr txBox="1"/>
          <p:nvPr/>
        </p:nvSpPr>
        <p:spPr bwMode="gray">
          <a:xfrm>
            <a:off x="5311643" y="2949961"/>
            <a:ext cx="1421176" cy="590931"/>
          </a:xfrm>
          <a:prstGeom prst="rect">
            <a:avLst/>
          </a:prstGeom>
          <a:noFill/>
        </p:spPr>
        <p:txBody>
          <a:bodyPr wrap="square" rtlCol="0">
            <a:spAutoFit/>
          </a:bodyPr>
          <a:lstStyle/>
          <a:p>
            <a:pPr algn="ctr">
              <a:lnSpc>
                <a:spcPct val="90000"/>
              </a:lnSpc>
              <a:spcBef>
                <a:spcPts val="1200"/>
              </a:spcBef>
            </a:pPr>
            <a:r>
              <a:rPr lang="en-CA" sz="1200" b="1" dirty="0" smtClean="0">
                <a:solidFill>
                  <a:schemeClr val="bg1"/>
                </a:solidFill>
                <a:effectLst>
                  <a:outerShdw blurRad="38100" dist="38100" dir="2700000" algn="tl">
                    <a:srgbClr val="000000">
                      <a:alpha val="43137"/>
                    </a:srgbClr>
                  </a:outerShdw>
                </a:effectLst>
                <a:latin typeface="Arial"/>
              </a:rPr>
              <a:t>Straight Through Processing</a:t>
            </a:r>
          </a:p>
        </p:txBody>
      </p:sp>
      <p:sp>
        <p:nvSpPr>
          <p:cNvPr id="22" name="TextBox 21"/>
          <p:cNvSpPr txBox="1"/>
          <p:nvPr/>
        </p:nvSpPr>
        <p:spPr bwMode="gray">
          <a:xfrm>
            <a:off x="4121821" y="3574456"/>
            <a:ext cx="1421176" cy="584775"/>
          </a:xfrm>
          <a:prstGeom prst="rect">
            <a:avLst/>
          </a:prstGeom>
          <a:noFill/>
        </p:spPr>
        <p:txBody>
          <a:bodyPr wrap="square" rtlCol="0">
            <a:spAutoFit/>
          </a:bodyPr>
          <a:lstStyle/>
          <a:p>
            <a:pPr algn="ctr">
              <a:defRPr/>
            </a:pPr>
            <a:r>
              <a:rPr lang="en-US" sz="1200" b="1" dirty="0">
                <a:solidFill>
                  <a:schemeClr val="bg1"/>
                </a:solidFill>
                <a:effectLst>
                  <a:outerShdw blurRad="38100" dist="38100" dir="2700000" algn="tl">
                    <a:srgbClr val="000000">
                      <a:alpha val="43137"/>
                    </a:srgbClr>
                  </a:outerShdw>
                </a:effectLst>
                <a:latin typeface="Arial"/>
                <a:cs typeface="Arial" pitchFamily="34" charset="0"/>
              </a:rPr>
              <a:t>Virtual Cards</a:t>
            </a:r>
          </a:p>
          <a:p>
            <a:pPr algn="ctr">
              <a:defRPr/>
            </a:pPr>
            <a:r>
              <a:rPr lang="en-US" sz="1000" b="1" dirty="0">
                <a:solidFill>
                  <a:schemeClr val="bg1"/>
                </a:solidFill>
                <a:effectLst>
                  <a:outerShdw blurRad="38100" dist="38100" dir="2700000" algn="tl">
                    <a:srgbClr val="000000">
                      <a:alpha val="43137"/>
                    </a:srgbClr>
                  </a:outerShdw>
                </a:effectLst>
                <a:latin typeface="Arial"/>
                <a:cs typeface="Arial" pitchFamily="34" charset="0"/>
              </a:rPr>
              <a:t>(i.e. Single and </a:t>
            </a:r>
          </a:p>
          <a:p>
            <a:pPr algn="ctr">
              <a:defRPr/>
            </a:pPr>
            <a:r>
              <a:rPr lang="en-US" sz="1000" b="1" dirty="0">
                <a:solidFill>
                  <a:schemeClr val="bg1"/>
                </a:solidFill>
                <a:effectLst>
                  <a:outerShdw blurRad="38100" dist="38100" dir="2700000" algn="tl">
                    <a:srgbClr val="000000">
                      <a:alpha val="43137"/>
                    </a:srgbClr>
                  </a:outerShdw>
                </a:effectLst>
                <a:latin typeface="Arial"/>
                <a:cs typeface="Arial" pitchFamily="34" charset="0"/>
              </a:rPr>
              <a:t>Multi use accounts)</a:t>
            </a:r>
          </a:p>
        </p:txBody>
      </p:sp>
      <p:sp>
        <p:nvSpPr>
          <p:cNvPr id="23" name="TextBox 22"/>
          <p:cNvSpPr txBox="1"/>
          <p:nvPr/>
        </p:nvSpPr>
        <p:spPr bwMode="gray">
          <a:xfrm>
            <a:off x="3064202" y="4279536"/>
            <a:ext cx="1421176" cy="461665"/>
          </a:xfrm>
          <a:prstGeom prst="rect">
            <a:avLst/>
          </a:prstGeom>
          <a:noFill/>
        </p:spPr>
        <p:txBody>
          <a:bodyPr wrap="square" rtlCol="0">
            <a:spAutoFit/>
          </a:bodyPr>
          <a:lstStyle/>
          <a:p>
            <a:pPr algn="ctr">
              <a:defRPr/>
            </a:pPr>
            <a:r>
              <a:rPr lang="en-US" sz="1200" b="1" dirty="0">
                <a:solidFill>
                  <a:schemeClr val="bg1"/>
                </a:solidFill>
                <a:effectLst>
                  <a:outerShdw blurRad="38100" dist="38100" dir="2700000" algn="tl">
                    <a:srgbClr val="000000">
                      <a:alpha val="43137"/>
                    </a:srgbClr>
                  </a:outerShdw>
                </a:effectLst>
                <a:latin typeface="Arial"/>
                <a:cs typeface="Arial" pitchFamily="34" charset="0"/>
              </a:rPr>
              <a:t>A/P Cards/</a:t>
            </a:r>
          </a:p>
          <a:p>
            <a:pPr algn="ctr">
              <a:defRPr/>
            </a:pPr>
            <a:r>
              <a:rPr lang="en-US" sz="1200" b="1" dirty="0">
                <a:solidFill>
                  <a:schemeClr val="bg1"/>
                </a:solidFill>
                <a:effectLst>
                  <a:outerShdw blurRad="38100" dist="38100" dir="2700000" algn="tl">
                    <a:srgbClr val="000000">
                      <a:alpha val="43137"/>
                    </a:srgbClr>
                  </a:outerShdw>
                </a:effectLst>
                <a:latin typeface="Arial"/>
                <a:cs typeface="Arial" pitchFamily="34" charset="0"/>
              </a:rPr>
              <a:t>Ghost Cards</a:t>
            </a:r>
          </a:p>
        </p:txBody>
      </p:sp>
      <p:sp>
        <p:nvSpPr>
          <p:cNvPr id="24" name="TextBox 23"/>
          <p:cNvSpPr txBox="1"/>
          <p:nvPr/>
        </p:nvSpPr>
        <p:spPr bwMode="gray">
          <a:xfrm>
            <a:off x="2248955" y="4951565"/>
            <a:ext cx="1421176" cy="461665"/>
          </a:xfrm>
          <a:prstGeom prst="rect">
            <a:avLst/>
          </a:prstGeom>
          <a:noFill/>
        </p:spPr>
        <p:txBody>
          <a:bodyPr wrap="square" rtlCol="0">
            <a:spAutoFit/>
          </a:bodyPr>
          <a:lstStyle/>
          <a:p>
            <a:pPr algn="ctr">
              <a:defRPr/>
            </a:pPr>
            <a:r>
              <a:rPr lang="en-US" sz="1200" b="1" dirty="0">
                <a:solidFill>
                  <a:schemeClr val="bg1"/>
                </a:solidFill>
                <a:effectLst>
                  <a:outerShdw blurRad="38100" dist="38100" dir="2700000" algn="tl">
                    <a:srgbClr val="000000">
                      <a:alpha val="43137"/>
                    </a:srgbClr>
                  </a:outerShdw>
                </a:effectLst>
                <a:latin typeface="Arial"/>
                <a:cs typeface="Arial" pitchFamily="34" charset="0"/>
              </a:rPr>
              <a:t>Traditional </a:t>
            </a:r>
          </a:p>
          <a:p>
            <a:pPr algn="ctr">
              <a:defRPr/>
            </a:pPr>
            <a:r>
              <a:rPr lang="en-US" sz="1200" b="1" dirty="0">
                <a:solidFill>
                  <a:schemeClr val="bg1"/>
                </a:solidFill>
                <a:effectLst>
                  <a:outerShdw blurRad="38100" dist="38100" dir="2700000" algn="tl">
                    <a:srgbClr val="000000">
                      <a:alpha val="43137"/>
                    </a:srgbClr>
                  </a:outerShdw>
                </a:effectLst>
                <a:latin typeface="Arial"/>
                <a:cs typeface="Arial" pitchFamily="34" charset="0"/>
              </a:rPr>
              <a:t>Cards</a:t>
            </a:r>
          </a:p>
        </p:txBody>
      </p:sp>
      <p:sp>
        <p:nvSpPr>
          <p:cNvPr id="3" name="Date Placeholder 2"/>
          <p:cNvSpPr>
            <a:spLocks noGrp="1"/>
          </p:cNvSpPr>
          <p:nvPr>
            <p:ph type="dt" sz="half" idx="2"/>
          </p:nvPr>
        </p:nvSpPr>
        <p:spPr/>
        <p:txBody>
          <a:bodyPr/>
          <a:lstStyle/>
          <a:p>
            <a:fld id="{CC77D577-005B-4108-B610-F4DB02627051}" type="datetime4">
              <a:rPr lang="en-US" smtClean="0"/>
              <a:t>July 20, 2015</a:t>
            </a:fld>
            <a:endParaRPr lang="en-US" dirty="0"/>
          </a:p>
        </p:txBody>
      </p:sp>
    </p:spTree>
    <p:extLst>
      <p:ext uri="{BB962C8B-B14F-4D97-AF65-F5344CB8AC3E}">
        <p14:creationId xmlns:p14="http://schemas.microsoft.com/office/powerpoint/2010/main" val="288121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6072" y="354283"/>
            <a:ext cx="6880225" cy="812530"/>
          </a:xfrm>
        </p:spPr>
        <p:txBody>
          <a:bodyPr/>
          <a:lstStyle/>
          <a:p>
            <a:r>
              <a:rPr lang="en-US" dirty="0" smtClean="0"/>
              <a:t>Current and Projected Purchasing Card Spend in North America</a:t>
            </a:r>
            <a:endParaRPr lang="en-US" dirty="0"/>
          </a:p>
        </p:txBody>
      </p:sp>
      <p:graphicFrame>
        <p:nvGraphicFramePr>
          <p:cNvPr id="8" name="Chart 7"/>
          <p:cNvGraphicFramePr/>
          <p:nvPr>
            <p:extLst>
              <p:ext uri="{D42A27DB-BD31-4B8C-83A1-F6EECF244321}">
                <p14:modId xmlns:p14="http://schemas.microsoft.com/office/powerpoint/2010/main" val="498612834"/>
              </p:ext>
            </p:extLst>
          </p:nvPr>
        </p:nvGraphicFramePr>
        <p:xfrm>
          <a:off x="208344" y="1435261"/>
          <a:ext cx="877824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bwMode="gray">
          <a:xfrm>
            <a:off x="602747" y="6539023"/>
            <a:ext cx="5773479" cy="175433"/>
          </a:xfrm>
          <a:prstGeom prst="rect">
            <a:avLst/>
          </a:prstGeom>
          <a:noFill/>
        </p:spPr>
        <p:txBody>
          <a:bodyPr wrap="square" rtlCol="0">
            <a:spAutoFit/>
          </a:bodyPr>
          <a:lstStyle/>
          <a:p>
            <a:pPr>
              <a:lnSpc>
                <a:spcPct val="90000"/>
              </a:lnSpc>
              <a:spcBef>
                <a:spcPts val="600"/>
              </a:spcBef>
            </a:pPr>
            <a:r>
              <a:rPr lang="en-CA" sz="600" dirty="0">
                <a:solidFill>
                  <a:schemeClr val="bg1"/>
                </a:solidFill>
                <a:latin typeface="+mn-lt"/>
              </a:rPr>
              <a:t>Source: </a:t>
            </a:r>
            <a:r>
              <a:rPr lang="en-CA" sz="600" dirty="0" err="1" smtClean="0">
                <a:solidFill>
                  <a:schemeClr val="bg1"/>
                </a:solidFill>
                <a:latin typeface="+mn-lt"/>
              </a:rPr>
              <a:t>RPMG</a:t>
            </a:r>
            <a:r>
              <a:rPr lang="en-CA" sz="600" dirty="0" smtClean="0">
                <a:solidFill>
                  <a:schemeClr val="bg1"/>
                </a:solidFill>
                <a:latin typeface="+mn-lt"/>
              </a:rPr>
              <a:t> 2014 Purchasing Card Benchmark Survey</a:t>
            </a:r>
            <a:endParaRPr lang="en-CA" sz="600" dirty="0">
              <a:solidFill>
                <a:schemeClr val="bg1"/>
              </a:solidFill>
              <a:latin typeface="+mn-lt"/>
            </a:endParaRPr>
          </a:p>
        </p:txBody>
      </p:sp>
      <p:sp>
        <p:nvSpPr>
          <p:cNvPr id="5" name="Date Placeholder 4"/>
          <p:cNvSpPr>
            <a:spLocks noGrp="1"/>
          </p:cNvSpPr>
          <p:nvPr>
            <p:ph type="dt" sz="half" idx="2"/>
          </p:nvPr>
        </p:nvSpPr>
        <p:spPr/>
        <p:txBody>
          <a:bodyPr/>
          <a:lstStyle/>
          <a:p>
            <a:fld id="{153B22B2-75F2-4DE7-8320-458CB1E23536}" type="datetime4">
              <a:rPr lang="en-US" smtClean="0"/>
              <a:t>July 20, 2015</a:t>
            </a:fld>
            <a:endParaRPr lang="en-US" dirty="0"/>
          </a:p>
        </p:txBody>
      </p:sp>
      <p:sp>
        <p:nvSpPr>
          <p:cNvPr id="6" name="Slide Number Placeholder 5"/>
          <p:cNvSpPr>
            <a:spLocks noGrp="1"/>
          </p:cNvSpPr>
          <p:nvPr>
            <p:ph type="sldNum" sz="quarter" idx="4"/>
          </p:nvPr>
        </p:nvSpPr>
        <p:spPr/>
        <p:txBody>
          <a:bodyPr/>
          <a:lstStyle/>
          <a:p>
            <a:r>
              <a:rPr lang="en-US" smtClean="0"/>
              <a:t>Page </a:t>
            </a:r>
            <a:fld id="{5698A34F-157D-4FC3-B6AE-341A8B909DED}" type="slidenum">
              <a:rPr lang="en-US" smtClean="0"/>
              <a:pPr/>
              <a:t>5</a:t>
            </a:fld>
            <a:endParaRPr lang="en-US" dirty="0"/>
          </a:p>
        </p:txBody>
      </p:sp>
    </p:spTree>
    <p:extLst>
      <p:ext uri="{BB962C8B-B14F-4D97-AF65-F5344CB8AC3E}">
        <p14:creationId xmlns:p14="http://schemas.microsoft.com/office/powerpoint/2010/main" val="31708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6072" y="354283"/>
            <a:ext cx="6880225" cy="812530"/>
          </a:xfrm>
        </p:spPr>
        <p:txBody>
          <a:bodyPr/>
          <a:lstStyle/>
          <a:p>
            <a:r>
              <a:rPr lang="en-US" dirty="0" smtClean="0"/>
              <a:t>Future Growth of Purchasing Card Platforms</a:t>
            </a:r>
            <a:endParaRPr lang="en-US" dirty="0"/>
          </a:p>
        </p:txBody>
      </p:sp>
      <p:graphicFrame>
        <p:nvGraphicFramePr>
          <p:cNvPr id="31" name="Chart 30"/>
          <p:cNvGraphicFramePr/>
          <p:nvPr>
            <p:extLst>
              <p:ext uri="{D42A27DB-BD31-4B8C-83A1-F6EECF244321}">
                <p14:modId xmlns:p14="http://schemas.microsoft.com/office/powerpoint/2010/main" val="1373242713"/>
              </p:ext>
            </p:extLst>
          </p:nvPr>
        </p:nvGraphicFramePr>
        <p:xfrm>
          <a:off x="462985" y="1458410"/>
          <a:ext cx="877824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bwMode="gray">
          <a:xfrm>
            <a:off x="602747" y="6539023"/>
            <a:ext cx="5773479" cy="175433"/>
          </a:xfrm>
          <a:prstGeom prst="rect">
            <a:avLst/>
          </a:prstGeom>
          <a:noFill/>
        </p:spPr>
        <p:txBody>
          <a:bodyPr wrap="square" rtlCol="0">
            <a:spAutoFit/>
          </a:bodyPr>
          <a:lstStyle/>
          <a:p>
            <a:pPr>
              <a:lnSpc>
                <a:spcPct val="90000"/>
              </a:lnSpc>
              <a:spcBef>
                <a:spcPts val="600"/>
              </a:spcBef>
            </a:pPr>
            <a:r>
              <a:rPr lang="en-CA" sz="600" dirty="0">
                <a:solidFill>
                  <a:schemeClr val="bg1"/>
                </a:solidFill>
                <a:latin typeface="+mn-lt"/>
              </a:rPr>
              <a:t>Source: </a:t>
            </a:r>
            <a:r>
              <a:rPr lang="en-CA" sz="600" dirty="0" err="1" smtClean="0">
                <a:solidFill>
                  <a:schemeClr val="bg1"/>
                </a:solidFill>
                <a:latin typeface="+mn-lt"/>
              </a:rPr>
              <a:t>RPMG</a:t>
            </a:r>
            <a:r>
              <a:rPr lang="en-CA" sz="600" dirty="0" smtClean="0">
                <a:solidFill>
                  <a:schemeClr val="bg1"/>
                </a:solidFill>
                <a:latin typeface="+mn-lt"/>
              </a:rPr>
              <a:t> 2014 Purchasing Card Benchmark Survey</a:t>
            </a:r>
            <a:endParaRPr lang="en-CA" sz="600" dirty="0">
              <a:solidFill>
                <a:schemeClr val="bg1"/>
              </a:solidFill>
              <a:latin typeface="+mn-lt"/>
            </a:endParaRPr>
          </a:p>
        </p:txBody>
      </p:sp>
      <p:sp>
        <p:nvSpPr>
          <p:cNvPr id="2" name="Date Placeholder 1"/>
          <p:cNvSpPr>
            <a:spLocks noGrp="1"/>
          </p:cNvSpPr>
          <p:nvPr>
            <p:ph type="dt" sz="half" idx="2"/>
          </p:nvPr>
        </p:nvSpPr>
        <p:spPr/>
        <p:txBody>
          <a:bodyPr/>
          <a:lstStyle/>
          <a:p>
            <a:fld id="{153B22B2-75F2-4DE7-8320-458CB1E23536}" type="datetime4">
              <a:rPr lang="en-US" smtClean="0"/>
              <a:t>July 20, 2015</a:t>
            </a:fld>
            <a:endParaRPr lang="en-US" dirty="0"/>
          </a:p>
        </p:txBody>
      </p:sp>
      <p:sp>
        <p:nvSpPr>
          <p:cNvPr id="5" name="Slide Number Placeholder 4"/>
          <p:cNvSpPr>
            <a:spLocks noGrp="1"/>
          </p:cNvSpPr>
          <p:nvPr>
            <p:ph type="sldNum" sz="quarter" idx="4"/>
          </p:nvPr>
        </p:nvSpPr>
        <p:spPr/>
        <p:txBody>
          <a:bodyPr/>
          <a:lstStyle/>
          <a:p>
            <a:r>
              <a:rPr lang="en-US" smtClean="0"/>
              <a:t>Page </a:t>
            </a:r>
            <a:fld id="{5698A34F-157D-4FC3-B6AE-341A8B909DED}" type="slidenum">
              <a:rPr lang="en-US" smtClean="0"/>
              <a:pPr/>
              <a:t>6</a:t>
            </a:fld>
            <a:endParaRPr lang="en-US" dirty="0"/>
          </a:p>
        </p:txBody>
      </p:sp>
    </p:spTree>
    <p:extLst>
      <p:ext uri="{BB962C8B-B14F-4D97-AF65-F5344CB8AC3E}">
        <p14:creationId xmlns:p14="http://schemas.microsoft.com/office/powerpoint/2010/main" val="219997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6072" y="354283"/>
            <a:ext cx="6880225" cy="812530"/>
          </a:xfrm>
        </p:spPr>
        <p:txBody>
          <a:bodyPr/>
          <a:lstStyle/>
          <a:p>
            <a:r>
              <a:rPr lang="en-US" dirty="0" smtClean="0"/>
              <a:t>Reasons for Expected Future Increases in </a:t>
            </a:r>
            <a:r>
              <a:rPr lang="en-US" dirty="0" err="1" smtClean="0"/>
              <a:t>EAP</a:t>
            </a:r>
            <a:r>
              <a:rPr lang="en-US" dirty="0" smtClean="0"/>
              <a:t> Account Spending</a:t>
            </a:r>
            <a:endParaRPr lang="en-US" dirty="0"/>
          </a:p>
        </p:txBody>
      </p:sp>
      <p:graphicFrame>
        <p:nvGraphicFramePr>
          <p:cNvPr id="6" name="Chart 5"/>
          <p:cNvGraphicFramePr/>
          <p:nvPr>
            <p:extLst>
              <p:ext uri="{D42A27DB-BD31-4B8C-83A1-F6EECF244321}">
                <p14:modId xmlns:p14="http://schemas.microsoft.com/office/powerpoint/2010/main" val="4277747216"/>
              </p:ext>
            </p:extLst>
          </p:nvPr>
        </p:nvGraphicFramePr>
        <p:xfrm>
          <a:off x="138896" y="1446835"/>
          <a:ext cx="8774917"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bwMode="gray">
          <a:xfrm>
            <a:off x="602747" y="6539023"/>
            <a:ext cx="5773479" cy="175433"/>
          </a:xfrm>
          <a:prstGeom prst="rect">
            <a:avLst/>
          </a:prstGeom>
          <a:noFill/>
        </p:spPr>
        <p:txBody>
          <a:bodyPr wrap="square" rtlCol="0">
            <a:spAutoFit/>
          </a:bodyPr>
          <a:lstStyle/>
          <a:p>
            <a:pPr>
              <a:lnSpc>
                <a:spcPct val="90000"/>
              </a:lnSpc>
              <a:spcBef>
                <a:spcPts val="600"/>
              </a:spcBef>
            </a:pPr>
            <a:r>
              <a:rPr lang="en-CA" sz="600" dirty="0">
                <a:solidFill>
                  <a:schemeClr val="bg1"/>
                </a:solidFill>
                <a:latin typeface="+mn-lt"/>
              </a:rPr>
              <a:t>Source: </a:t>
            </a:r>
            <a:r>
              <a:rPr lang="en-CA" sz="600" dirty="0" err="1" smtClean="0">
                <a:solidFill>
                  <a:schemeClr val="bg1"/>
                </a:solidFill>
                <a:latin typeface="+mn-lt"/>
              </a:rPr>
              <a:t>RPMG</a:t>
            </a:r>
            <a:r>
              <a:rPr lang="en-CA" sz="600" dirty="0" smtClean="0">
                <a:solidFill>
                  <a:schemeClr val="bg1"/>
                </a:solidFill>
                <a:latin typeface="+mn-lt"/>
              </a:rPr>
              <a:t> 2014 Purchasing Card Benchmark Survey</a:t>
            </a:r>
            <a:endParaRPr lang="en-CA" sz="600" dirty="0">
              <a:solidFill>
                <a:schemeClr val="bg1"/>
              </a:solidFill>
              <a:latin typeface="+mn-lt"/>
            </a:endParaRPr>
          </a:p>
        </p:txBody>
      </p:sp>
      <p:sp>
        <p:nvSpPr>
          <p:cNvPr id="2" name="Date Placeholder 1"/>
          <p:cNvSpPr>
            <a:spLocks noGrp="1"/>
          </p:cNvSpPr>
          <p:nvPr>
            <p:ph type="dt" sz="half" idx="2"/>
          </p:nvPr>
        </p:nvSpPr>
        <p:spPr/>
        <p:txBody>
          <a:bodyPr/>
          <a:lstStyle/>
          <a:p>
            <a:fld id="{153B22B2-75F2-4DE7-8320-458CB1E23536}" type="datetime4">
              <a:rPr lang="en-US" smtClean="0"/>
              <a:t>July 20, 2015</a:t>
            </a:fld>
            <a:endParaRPr lang="en-US" dirty="0"/>
          </a:p>
        </p:txBody>
      </p:sp>
      <p:sp>
        <p:nvSpPr>
          <p:cNvPr id="5" name="Slide Number Placeholder 4"/>
          <p:cNvSpPr>
            <a:spLocks noGrp="1"/>
          </p:cNvSpPr>
          <p:nvPr>
            <p:ph type="sldNum" sz="quarter" idx="4"/>
          </p:nvPr>
        </p:nvSpPr>
        <p:spPr/>
        <p:txBody>
          <a:bodyPr/>
          <a:lstStyle/>
          <a:p>
            <a:r>
              <a:rPr lang="en-US" smtClean="0"/>
              <a:t>Page </a:t>
            </a:r>
            <a:fld id="{5698A34F-157D-4FC3-B6AE-341A8B909DED}" type="slidenum">
              <a:rPr lang="en-US" smtClean="0"/>
              <a:pPr/>
              <a:t>7</a:t>
            </a:fld>
            <a:endParaRPr lang="en-US" dirty="0"/>
          </a:p>
        </p:txBody>
      </p:sp>
    </p:spTree>
    <p:extLst>
      <p:ext uri="{BB962C8B-B14F-4D97-AF65-F5344CB8AC3E}">
        <p14:creationId xmlns:p14="http://schemas.microsoft.com/office/powerpoint/2010/main" val="624315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6072" y="354283"/>
            <a:ext cx="6880225" cy="812530"/>
          </a:xfrm>
        </p:spPr>
        <p:txBody>
          <a:bodyPr/>
          <a:lstStyle/>
          <a:p>
            <a:r>
              <a:rPr lang="en-US" dirty="0" smtClean="0"/>
              <a:t>Why are More Vendors Accepting </a:t>
            </a:r>
            <a:r>
              <a:rPr lang="en-US" dirty="0" err="1" smtClean="0"/>
              <a:t>PCards</a:t>
            </a:r>
            <a:r>
              <a:rPr lang="en-US" dirty="0" smtClean="0"/>
              <a:t>?</a:t>
            </a:r>
            <a:endParaRPr lang="en-US" dirty="0"/>
          </a:p>
        </p:txBody>
      </p:sp>
      <p:sp>
        <p:nvSpPr>
          <p:cNvPr id="9" name="Text Placeholder 1"/>
          <p:cNvSpPr>
            <a:spLocks noGrp="1"/>
          </p:cNvSpPr>
          <p:nvPr>
            <p:ph type="body" sz="quarter" idx="13"/>
          </p:nvPr>
        </p:nvSpPr>
        <p:spPr>
          <a:xfrm>
            <a:off x="159373" y="1398937"/>
            <a:ext cx="5482518" cy="4990288"/>
          </a:xfrm>
        </p:spPr>
        <p:txBody>
          <a:bodyPr/>
          <a:lstStyle/>
          <a:p>
            <a:pPr marL="285750" lvl="1" indent="-285750">
              <a:buSzPct val="95000"/>
              <a:buFont typeface="Wingdings" panose="05000000000000000000" pitchFamily="2" charset="2"/>
              <a:buChar char="Ø"/>
            </a:pPr>
            <a:r>
              <a:rPr lang="en-CA" sz="2000" dirty="0" smtClean="0"/>
              <a:t>Shorter </a:t>
            </a:r>
            <a:r>
              <a:rPr lang="en-CA" sz="2000" dirty="0"/>
              <a:t>Order-to-Cash Cycle</a:t>
            </a:r>
          </a:p>
          <a:p>
            <a:pPr marL="625475" lvl="2" indent="-285750">
              <a:buFont typeface="Wingdings" panose="05000000000000000000" pitchFamily="2" charset="2"/>
              <a:buChar char="Ø"/>
            </a:pPr>
            <a:r>
              <a:rPr lang="en-CA" sz="1800" dirty="0" smtClean="0"/>
              <a:t>Card </a:t>
            </a:r>
            <a:r>
              <a:rPr lang="en-CA" sz="1800" dirty="0"/>
              <a:t>payment averages </a:t>
            </a:r>
            <a:r>
              <a:rPr lang="en-CA" sz="1800" b="1" dirty="0"/>
              <a:t>3.8 days</a:t>
            </a:r>
            <a:r>
              <a:rPr lang="en-CA" sz="1800" dirty="0"/>
              <a:t> versus 37.9 days for traditional </a:t>
            </a:r>
            <a:r>
              <a:rPr lang="en-CA" sz="1800" dirty="0" smtClean="0"/>
              <a:t>methods</a:t>
            </a:r>
          </a:p>
          <a:p>
            <a:pPr marL="285750" lvl="1" indent="-285750">
              <a:buFont typeface="Wingdings" panose="05000000000000000000" pitchFamily="2" charset="2"/>
              <a:buChar char="Ø"/>
            </a:pPr>
            <a:r>
              <a:rPr lang="en-CA" sz="2000" dirty="0" smtClean="0"/>
              <a:t>Reduced </a:t>
            </a:r>
            <a:r>
              <a:rPr lang="en-CA" sz="2000" dirty="0"/>
              <a:t>labor and </a:t>
            </a:r>
            <a:r>
              <a:rPr lang="en-CA" sz="2000" dirty="0" smtClean="0"/>
              <a:t>paperwork</a:t>
            </a:r>
          </a:p>
          <a:p>
            <a:pPr marL="285750" lvl="1" indent="-285750">
              <a:buFont typeface="Wingdings" panose="05000000000000000000" pitchFamily="2" charset="2"/>
              <a:buChar char="Ø"/>
            </a:pPr>
            <a:r>
              <a:rPr lang="en-CA" sz="2000" dirty="0" smtClean="0"/>
              <a:t>Reduced </a:t>
            </a:r>
            <a:r>
              <a:rPr lang="en-CA" sz="2000" dirty="0"/>
              <a:t>bad </a:t>
            </a:r>
            <a:r>
              <a:rPr lang="en-CA" sz="2000" dirty="0" smtClean="0"/>
              <a:t>debt</a:t>
            </a:r>
          </a:p>
          <a:p>
            <a:pPr marL="285750" lvl="1" indent="-285750">
              <a:buFont typeface="Wingdings" panose="05000000000000000000" pitchFamily="2" charset="2"/>
              <a:buChar char="Ø"/>
            </a:pPr>
            <a:r>
              <a:rPr lang="en-CA" sz="2000" dirty="0" smtClean="0"/>
              <a:t>Increased </a:t>
            </a:r>
            <a:r>
              <a:rPr lang="en-CA" sz="2000" dirty="0"/>
              <a:t>working </a:t>
            </a:r>
            <a:r>
              <a:rPr lang="en-CA" sz="2000" dirty="0" smtClean="0"/>
              <a:t>capital</a:t>
            </a:r>
          </a:p>
          <a:p>
            <a:pPr marL="285750" lvl="1" indent="-285750">
              <a:buFont typeface="Wingdings" panose="05000000000000000000" pitchFamily="2" charset="2"/>
              <a:buChar char="Ø"/>
            </a:pPr>
            <a:r>
              <a:rPr lang="en-CA" sz="2000" dirty="0" smtClean="0"/>
              <a:t>Elimination </a:t>
            </a:r>
            <a:r>
              <a:rPr lang="en-CA" sz="2000" dirty="0"/>
              <a:t>of buyer-side </a:t>
            </a:r>
            <a:r>
              <a:rPr lang="en-CA" sz="2000" dirty="0" smtClean="0"/>
              <a:t>errors</a:t>
            </a:r>
          </a:p>
          <a:p>
            <a:pPr marL="285750" lvl="1" indent="-285750">
              <a:buSzPct val="95000"/>
              <a:buFont typeface="Wingdings" panose="05000000000000000000" pitchFamily="2" charset="2"/>
              <a:buChar char="Ø"/>
            </a:pPr>
            <a:r>
              <a:rPr lang="en-CA" sz="2000" dirty="0"/>
              <a:t>Research indicates </a:t>
            </a:r>
            <a:r>
              <a:rPr lang="en-CA" sz="2000" dirty="0" smtClean="0"/>
              <a:t>that buyers </a:t>
            </a:r>
            <a:r>
              <a:rPr lang="en-CA" sz="2000" dirty="0"/>
              <a:t>are </a:t>
            </a:r>
            <a:r>
              <a:rPr lang="en-CA" sz="2000" b="1" dirty="0"/>
              <a:t>more likely to select </a:t>
            </a:r>
            <a:r>
              <a:rPr lang="en-CA" sz="2000" dirty="0"/>
              <a:t>Suppliers that accept cards</a:t>
            </a:r>
            <a:endParaRPr lang="en-US" sz="2000" dirty="0"/>
          </a:p>
          <a:p>
            <a:pPr marL="285750" lvl="1" indent="-285750">
              <a:spcAft>
                <a:spcPts val="1200"/>
              </a:spcAft>
              <a:buFont typeface="Wingdings" panose="05000000000000000000" pitchFamily="2" charset="2"/>
              <a:buChar char="Ø"/>
            </a:pPr>
            <a:r>
              <a:rPr lang="en-CA" sz="2000" dirty="0"/>
              <a:t>Card acceptance has been shown to </a:t>
            </a:r>
            <a:r>
              <a:rPr lang="en-CA" sz="2000" b="1" dirty="0"/>
              <a:t>promote loyalty and stickiness </a:t>
            </a:r>
            <a:r>
              <a:rPr lang="en-CA" sz="2000" dirty="0"/>
              <a:t/>
            </a:r>
            <a:br>
              <a:rPr lang="en-CA" sz="2000" dirty="0"/>
            </a:br>
            <a:r>
              <a:rPr lang="en-CA" sz="2000" dirty="0"/>
              <a:t>with customers</a:t>
            </a:r>
          </a:p>
          <a:p>
            <a:pPr marL="285750" lvl="1" indent="-285750">
              <a:buFont typeface="Wingdings" panose="05000000000000000000" pitchFamily="2" charset="2"/>
              <a:buChar char="Ø"/>
            </a:pPr>
            <a:endParaRPr lang="en-CA" sz="2000" dirty="0"/>
          </a:p>
        </p:txBody>
      </p:sp>
      <p:sp>
        <p:nvSpPr>
          <p:cNvPr id="10" name="Rectangle 9"/>
          <p:cNvSpPr/>
          <p:nvPr/>
        </p:nvSpPr>
        <p:spPr bwMode="auto">
          <a:xfrm>
            <a:off x="5751250" y="3517589"/>
            <a:ext cx="3190419" cy="1772878"/>
          </a:xfrm>
          <a:prstGeom prst="rect">
            <a:avLst/>
          </a:prstGeom>
          <a:gradFill flip="none" rotWithShape="1">
            <a:gsLst>
              <a:gs pos="1000">
                <a:schemeClr val="bg1">
                  <a:lumMod val="75000"/>
                </a:schemeClr>
              </a:gs>
              <a:gs pos="100000">
                <a:schemeClr val="bg1">
                  <a:lumMod val="65000"/>
                </a:schemeClr>
              </a:gs>
            </a:gsLst>
            <a:lin ang="16200000" scaled="1"/>
            <a:tileRect/>
          </a:gradFill>
          <a:ln w="190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effectLst/>
              <a:latin typeface="Arial" pitchFamily="2" charset="0"/>
            </a:endParaRPr>
          </a:p>
        </p:txBody>
      </p:sp>
      <p:sp>
        <p:nvSpPr>
          <p:cNvPr id="11" name="Rectangle 10"/>
          <p:cNvSpPr/>
          <p:nvPr/>
        </p:nvSpPr>
        <p:spPr bwMode="auto">
          <a:xfrm>
            <a:off x="5751250" y="1650435"/>
            <a:ext cx="3190419" cy="1594553"/>
          </a:xfrm>
          <a:prstGeom prst="rect">
            <a:avLst/>
          </a:prstGeom>
          <a:gradFill flip="none" rotWithShape="1">
            <a:gsLst>
              <a:gs pos="1000">
                <a:schemeClr val="bg1">
                  <a:lumMod val="75000"/>
                </a:schemeClr>
              </a:gs>
              <a:gs pos="100000">
                <a:schemeClr val="bg1">
                  <a:lumMod val="65000"/>
                </a:schemeClr>
              </a:gs>
            </a:gsLst>
            <a:lin ang="16200000" scaled="1"/>
            <a:tileRect/>
          </a:gradFill>
          <a:ln w="190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effectLst/>
              <a:latin typeface="Arial" pitchFamily="2" charset="0"/>
            </a:endParaRPr>
          </a:p>
        </p:txBody>
      </p:sp>
      <p:sp>
        <p:nvSpPr>
          <p:cNvPr id="12" name="TextBox 11"/>
          <p:cNvSpPr txBox="1"/>
          <p:nvPr/>
        </p:nvSpPr>
        <p:spPr>
          <a:xfrm>
            <a:off x="5814574" y="1723700"/>
            <a:ext cx="3073930" cy="892552"/>
          </a:xfrm>
          <a:prstGeom prst="rect">
            <a:avLst/>
          </a:prstGeom>
          <a:noFill/>
        </p:spPr>
        <p:txBody>
          <a:bodyPr wrap="square" rtlCol="0">
            <a:spAutoFit/>
          </a:bodyPr>
          <a:lstStyle/>
          <a:p>
            <a:r>
              <a:rPr lang="en-CA" sz="1300" dirty="0" smtClean="0">
                <a:latin typeface="+mn-lt"/>
              </a:rPr>
              <a:t>“It helps to get paid quickly. We can use that cash for other purposes, plus – and this is key – we decrease the odds that we’re not getting paid.”</a:t>
            </a:r>
          </a:p>
        </p:txBody>
      </p:sp>
      <p:sp>
        <p:nvSpPr>
          <p:cNvPr id="13" name="TextBox 12"/>
          <p:cNvSpPr txBox="1"/>
          <p:nvPr/>
        </p:nvSpPr>
        <p:spPr>
          <a:xfrm>
            <a:off x="5942227" y="2625393"/>
            <a:ext cx="2914378" cy="492443"/>
          </a:xfrm>
          <a:prstGeom prst="rect">
            <a:avLst/>
          </a:prstGeom>
          <a:noFill/>
        </p:spPr>
        <p:txBody>
          <a:bodyPr wrap="square" rtlCol="0">
            <a:spAutoFit/>
          </a:bodyPr>
          <a:lstStyle/>
          <a:p>
            <a:pPr algn="r"/>
            <a:r>
              <a:rPr lang="en-CA" sz="1300" b="1" dirty="0" smtClean="0">
                <a:latin typeface="+mn-lt"/>
              </a:rPr>
              <a:t>- Credit &amp; Collections Manager, Energy Supplier</a:t>
            </a:r>
          </a:p>
        </p:txBody>
      </p:sp>
      <p:sp>
        <p:nvSpPr>
          <p:cNvPr id="14" name="TextBox 13"/>
          <p:cNvSpPr txBox="1"/>
          <p:nvPr/>
        </p:nvSpPr>
        <p:spPr>
          <a:xfrm>
            <a:off x="5803941" y="3602903"/>
            <a:ext cx="3137728" cy="1092607"/>
          </a:xfrm>
          <a:prstGeom prst="rect">
            <a:avLst/>
          </a:prstGeom>
          <a:noFill/>
        </p:spPr>
        <p:txBody>
          <a:bodyPr wrap="square" rtlCol="0">
            <a:spAutoFit/>
          </a:bodyPr>
          <a:lstStyle/>
          <a:p>
            <a:r>
              <a:rPr lang="en-CA" sz="1300" dirty="0" smtClean="0">
                <a:latin typeface="+mn-lt"/>
              </a:rPr>
              <a:t>“We had 6 clerks spend a total of </a:t>
            </a:r>
            <a:br>
              <a:rPr lang="en-CA" sz="1300" dirty="0" smtClean="0">
                <a:latin typeface="+mn-lt"/>
              </a:rPr>
            </a:br>
            <a:r>
              <a:rPr lang="en-CA" sz="1300" dirty="0" smtClean="0">
                <a:latin typeface="+mn-lt"/>
              </a:rPr>
              <a:t>50-60 hours per week working on errors, reconciliation, cash applications, etc. With card (acceptance) that figure dropped to only a few hours per week.”</a:t>
            </a:r>
          </a:p>
        </p:txBody>
      </p:sp>
      <p:sp>
        <p:nvSpPr>
          <p:cNvPr id="15" name="TextBox 14"/>
          <p:cNvSpPr txBox="1"/>
          <p:nvPr/>
        </p:nvSpPr>
        <p:spPr>
          <a:xfrm>
            <a:off x="5931594" y="4712628"/>
            <a:ext cx="2914378" cy="492443"/>
          </a:xfrm>
          <a:prstGeom prst="rect">
            <a:avLst/>
          </a:prstGeom>
          <a:noFill/>
        </p:spPr>
        <p:txBody>
          <a:bodyPr wrap="square" rtlCol="0">
            <a:spAutoFit/>
          </a:bodyPr>
          <a:lstStyle/>
          <a:p>
            <a:pPr algn="r"/>
            <a:r>
              <a:rPr lang="en-CA" sz="1300" b="1" dirty="0" smtClean="0">
                <a:latin typeface="+mn-lt"/>
              </a:rPr>
              <a:t>- Credit Manager,</a:t>
            </a:r>
            <a:br>
              <a:rPr lang="en-CA" sz="1300" b="1" dirty="0" smtClean="0">
                <a:latin typeface="+mn-lt"/>
              </a:rPr>
            </a:br>
            <a:r>
              <a:rPr lang="en-CA" sz="1300" b="1" dirty="0" smtClean="0">
                <a:latin typeface="+mn-lt"/>
              </a:rPr>
              <a:t>Food Supplier</a:t>
            </a:r>
          </a:p>
        </p:txBody>
      </p:sp>
      <p:sp>
        <p:nvSpPr>
          <p:cNvPr id="18" name="TextBox 17"/>
          <p:cNvSpPr txBox="1"/>
          <p:nvPr/>
        </p:nvSpPr>
        <p:spPr bwMode="gray">
          <a:xfrm>
            <a:off x="602747" y="6539023"/>
            <a:ext cx="5773479" cy="175433"/>
          </a:xfrm>
          <a:prstGeom prst="rect">
            <a:avLst/>
          </a:prstGeom>
          <a:noFill/>
        </p:spPr>
        <p:txBody>
          <a:bodyPr wrap="square" rtlCol="0">
            <a:spAutoFit/>
          </a:bodyPr>
          <a:lstStyle/>
          <a:p>
            <a:pPr>
              <a:lnSpc>
                <a:spcPct val="90000"/>
              </a:lnSpc>
              <a:spcBef>
                <a:spcPts val="600"/>
              </a:spcBef>
            </a:pPr>
            <a:r>
              <a:rPr lang="en-CA" sz="600" dirty="0">
                <a:solidFill>
                  <a:schemeClr val="bg1"/>
                </a:solidFill>
                <a:latin typeface="+mn-lt"/>
              </a:rPr>
              <a:t>Source: </a:t>
            </a:r>
            <a:r>
              <a:rPr lang="en-CA" sz="600" dirty="0" smtClean="0">
                <a:solidFill>
                  <a:schemeClr val="bg1"/>
                </a:solidFill>
                <a:latin typeface="+mn-lt"/>
              </a:rPr>
              <a:t>MasterCard and Kaiser Associates, Commercial Card Acceptance Cost-Benefit Study, November 2012</a:t>
            </a:r>
            <a:endParaRPr lang="en-CA" sz="600" dirty="0">
              <a:solidFill>
                <a:schemeClr val="bg1"/>
              </a:solidFill>
              <a:latin typeface="+mn-lt"/>
            </a:endParaRPr>
          </a:p>
        </p:txBody>
      </p:sp>
      <p:sp>
        <p:nvSpPr>
          <p:cNvPr id="2" name="Date Placeholder 1"/>
          <p:cNvSpPr>
            <a:spLocks noGrp="1"/>
          </p:cNvSpPr>
          <p:nvPr>
            <p:ph type="dt" sz="half" idx="2"/>
          </p:nvPr>
        </p:nvSpPr>
        <p:spPr/>
        <p:txBody>
          <a:bodyPr/>
          <a:lstStyle/>
          <a:p>
            <a:fld id="{153B22B2-75F2-4DE7-8320-458CB1E23536}" type="datetime4">
              <a:rPr lang="en-US" smtClean="0"/>
              <a:t>July 20, 2015</a:t>
            </a:fld>
            <a:endParaRPr lang="en-US" dirty="0"/>
          </a:p>
        </p:txBody>
      </p:sp>
      <p:sp>
        <p:nvSpPr>
          <p:cNvPr id="5" name="Slide Number Placeholder 4"/>
          <p:cNvSpPr>
            <a:spLocks noGrp="1"/>
          </p:cNvSpPr>
          <p:nvPr>
            <p:ph type="sldNum" sz="quarter" idx="4"/>
          </p:nvPr>
        </p:nvSpPr>
        <p:spPr/>
        <p:txBody>
          <a:bodyPr/>
          <a:lstStyle/>
          <a:p>
            <a:r>
              <a:rPr lang="en-US" smtClean="0"/>
              <a:t>Page </a:t>
            </a:r>
            <a:fld id="{5698A34F-157D-4FC3-B6AE-341A8B909DED}" type="slidenum">
              <a:rPr lang="en-US" smtClean="0"/>
              <a:pPr/>
              <a:t>8</a:t>
            </a:fld>
            <a:endParaRPr lang="en-US" dirty="0"/>
          </a:p>
        </p:txBody>
      </p:sp>
    </p:spTree>
    <p:extLst>
      <p:ext uri="{BB962C8B-B14F-4D97-AF65-F5344CB8AC3E}">
        <p14:creationId xmlns:p14="http://schemas.microsoft.com/office/powerpoint/2010/main" val="1033666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56261" y="1497588"/>
            <a:ext cx="8039594" cy="5287260"/>
          </a:xfrm>
        </p:spPr>
        <p:txBody>
          <a:bodyPr/>
          <a:lstStyle/>
          <a:p>
            <a:r>
              <a:rPr lang="en-US" sz="1800" dirty="0" smtClean="0"/>
              <a:t>Eliminate manual processes</a:t>
            </a:r>
          </a:p>
          <a:p>
            <a:r>
              <a:rPr lang="en-US" sz="1800" dirty="0" smtClean="0"/>
              <a:t>Reduce costs associated with paying by check</a:t>
            </a:r>
          </a:p>
          <a:p>
            <a:r>
              <a:rPr lang="en-US" sz="1800" dirty="0" smtClean="0"/>
              <a:t>Easier tracking and reconciliation of payments</a:t>
            </a:r>
          </a:p>
          <a:p>
            <a:r>
              <a:rPr lang="en-US" sz="1800" dirty="0" smtClean="0"/>
              <a:t>Earn a rebate on your spend</a:t>
            </a:r>
          </a:p>
        </p:txBody>
      </p:sp>
      <p:pic>
        <p:nvPicPr>
          <p:cNvPr id="1026" name="Picture 2" descr="https://encrypted-tbn1.gstatic.com/images?q=tbn:ANd9GcT0rGYjSFnGmKqo9YexCGuuBLicvn3c2UzVsPOcvvrSyko8AW-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9232" y="3818063"/>
            <a:ext cx="2480107" cy="2314767"/>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4" descr="Image result for sun trust logo"/>
          <p:cNvSpPr>
            <a:spLocks noChangeAspect="1" noChangeArrowheads="1"/>
          </p:cNvSpPr>
          <p:nvPr/>
        </p:nvSpPr>
        <p:spPr bwMode="auto">
          <a:xfrm>
            <a:off x="155575" y="-571500"/>
            <a:ext cx="1790700" cy="120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Image result for sun trust logo"/>
          <p:cNvSpPr>
            <a:spLocks noChangeAspect="1" noChangeArrowheads="1"/>
          </p:cNvSpPr>
          <p:nvPr/>
        </p:nvSpPr>
        <p:spPr bwMode="auto">
          <a:xfrm>
            <a:off x="307975" y="-419100"/>
            <a:ext cx="1790700" cy="120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Image result for sun trust logo"/>
          <p:cNvSpPr>
            <a:spLocks noChangeAspect="1" noChangeArrowheads="1"/>
          </p:cNvSpPr>
          <p:nvPr/>
        </p:nvSpPr>
        <p:spPr bwMode="auto">
          <a:xfrm>
            <a:off x="460375" y="-266700"/>
            <a:ext cx="1790700" cy="120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Image result for sun trust logo"/>
          <p:cNvSpPr>
            <a:spLocks noChangeAspect="1" noChangeArrowheads="1"/>
          </p:cNvSpPr>
          <p:nvPr/>
        </p:nvSpPr>
        <p:spPr bwMode="auto">
          <a:xfrm>
            <a:off x="612775" y="-114300"/>
            <a:ext cx="1790700" cy="120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2" descr="Image result for sun trust logo"/>
          <p:cNvSpPr>
            <a:spLocks noChangeAspect="1" noChangeArrowheads="1"/>
          </p:cNvSpPr>
          <p:nvPr/>
        </p:nvSpPr>
        <p:spPr bwMode="auto">
          <a:xfrm>
            <a:off x="765175" y="38100"/>
            <a:ext cx="1790700" cy="120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2841652" y="4624050"/>
            <a:ext cx="588623" cy="923330"/>
          </a:xfrm>
          <a:prstGeom prst="rect">
            <a:avLst/>
          </a:prstGeom>
          <a:noFill/>
        </p:spPr>
        <p:txBody>
          <a:bodyPr wrap="none" rtlCol="0">
            <a:spAutoFit/>
          </a:bodyPr>
          <a:lstStyle/>
          <a:p>
            <a:r>
              <a:rPr lang="en-US" sz="5400" dirty="0" smtClean="0">
                <a:latin typeface="+mn-lt"/>
              </a:rPr>
              <a:t>+</a:t>
            </a:r>
          </a:p>
        </p:txBody>
      </p:sp>
      <p:pic>
        <p:nvPicPr>
          <p:cNvPr id="1043" name="Picture 19" descr="C:\Users\e022230\AppData\Local\Microsoft\Windows\Temporary Internet Files\Content.Outlook\SCY1BJLW\mcsig_pos_ppt_pn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58031" y="3619345"/>
            <a:ext cx="2448286" cy="214328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5919273" y="4628515"/>
            <a:ext cx="588623" cy="923330"/>
          </a:xfrm>
          <a:prstGeom prst="rect">
            <a:avLst/>
          </a:prstGeom>
          <a:noFill/>
        </p:spPr>
        <p:txBody>
          <a:bodyPr wrap="none" rtlCol="0">
            <a:spAutoFit/>
          </a:bodyPr>
          <a:lstStyle/>
          <a:p>
            <a:r>
              <a:rPr lang="en-US" sz="5400" dirty="0">
                <a:latin typeface="+mn-lt"/>
              </a:rPr>
              <a:t>=</a:t>
            </a:r>
            <a:endParaRPr lang="en-US" sz="5400" dirty="0" smtClean="0">
              <a:latin typeface="+mn-lt"/>
            </a:endParaRPr>
          </a:p>
        </p:txBody>
      </p:sp>
      <p:sp>
        <p:nvSpPr>
          <p:cNvPr id="18" name="Title 2"/>
          <p:cNvSpPr txBox="1">
            <a:spLocks/>
          </p:cNvSpPr>
          <p:nvPr/>
        </p:nvSpPr>
        <p:spPr bwMode="gray">
          <a:xfrm>
            <a:off x="576072" y="631282"/>
            <a:ext cx="6880225" cy="5355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l" rtl="0" eaLnBrk="1" fontAlgn="base" hangingPunct="1">
              <a:lnSpc>
                <a:spcPct val="90000"/>
              </a:lnSpc>
              <a:spcBef>
                <a:spcPct val="0"/>
              </a:spcBef>
              <a:spcAft>
                <a:spcPct val="0"/>
              </a:spcAft>
              <a:defRPr sz="2600" b="1">
                <a:solidFill>
                  <a:schemeClr val="tx2"/>
                </a:solidFill>
                <a:latin typeface="Arial" pitchFamily="34" charset="0"/>
                <a:ea typeface="+mj-ea"/>
                <a:cs typeface="+mj-cs"/>
              </a:defRPr>
            </a:lvl1pPr>
            <a:lvl2pPr algn="l" rtl="0" eaLnBrk="1" fontAlgn="base" hangingPunct="1">
              <a:lnSpc>
                <a:spcPct val="90000"/>
              </a:lnSpc>
              <a:spcBef>
                <a:spcPct val="0"/>
              </a:spcBef>
              <a:spcAft>
                <a:spcPct val="0"/>
              </a:spcAft>
              <a:defRPr sz="2600" b="1">
                <a:solidFill>
                  <a:schemeClr val="tx2"/>
                </a:solidFill>
                <a:latin typeface="Arial" pitchFamily="2" charset="0"/>
              </a:defRPr>
            </a:lvl2pPr>
            <a:lvl3pPr algn="l" rtl="0" eaLnBrk="1" fontAlgn="base" hangingPunct="1">
              <a:lnSpc>
                <a:spcPct val="90000"/>
              </a:lnSpc>
              <a:spcBef>
                <a:spcPct val="0"/>
              </a:spcBef>
              <a:spcAft>
                <a:spcPct val="0"/>
              </a:spcAft>
              <a:defRPr sz="2600" b="1">
                <a:solidFill>
                  <a:schemeClr val="tx2"/>
                </a:solidFill>
                <a:latin typeface="Arial" pitchFamily="2" charset="0"/>
              </a:defRPr>
            </a:lvl3pPr>
            <a:lvl4pPr algn="l" rtl="0" eaLnBrk="1" fontAlgn="base" hangingPunct="1">
              <a:lnSpc>
                <a:spcPct val="90000"/>
              </a:lnSpc>
              <a:spcBef>
                <a:spcPct val="0"/>
              </a:spcBef>
              <a:spcAft>
                <a:spcPct val="0"/>
              </a:spcAft>
              <a:defRPr sz="2600" b="1">
                <a:solidFill>
                  <a:schemeClr val="tx2"/>
                </a:solidFill>
                <a:latin typeface="Arial" pitchFamily="2" charset="0"/>
              </a:defRPr>
            </a:lvl4pPr>
            <a:lvl5pPr algn="l" rtl="0" eaLnBrk="1" fontAlgn="base" hangingPunct="1">
              <a:lnSpc>
                <a:spcPct val="90000"/>
              </a:lnSpc>
              <a:spcBef>
                <a:spcPct val="0"/>
              </a:spcBef>
              <a:spcAft>
                <a:spcPct val="0"/>
              </a:spcAft>
              <a:defRPr sz="2600" b="1">
                <a:solidFill>
                  <a:schemeClr val="tx2"/>
                </a:solidFill>
                <a:latin typeface="Arial" pitchFamily="2" charset="0"/>
              </a:defRPr>
            </a:lvl5pPr>
            <a:lvl6pPr marL="457200" algn="l" rtl="0" eaLnBrk="1" fontAlgn="base" hangingPunct="1">
              <a:lnSpc>
                <a:spcPct val="90000"/>
              </a:lnSpc>
              <a:spcBef>
                <a:spcPct val="0"/>
              </a:spcBef>
              <a:spcAft>
                <a:spcPct val="0"/>
              </a:spcAft>
              <a:defRPr sz="2600" b="1">
                <a:solidFill>
                  <a:schemeClr val="tx2"/>
                </a:solidFill>
                <a:latin typeface="Arial" pitchFamily="2" charset="0"/>
              </a:defRPr>
            </a:lvl6pPr>
            <a:lvl7pPr marL="914400" algn="l" rtl="0" eaLnBrk="1" fontAlgn="base" hangingPunct="1">
              <a:lnSpc>
                <a:spcPct val="90000"/>
              </a:lnSpc>
              <a:spcBef>
                <a:spcPct val="0"/>
              </a:spcBef>
              <a:spcAft>
                <a:spcPct val="0"/>
              </a:spcAft>
              <a:defRPr sz="2600" b="1">
                <a:solidFill>
                  <a:schemeClr val="tx2"/>
                </a:solidFill>
                <a:latin typeface="Arial" pitchFamily="2" charset="0"/>
              </a:defRPr>
            </a:lvl7pPr>
            <a:lvl8pPr marL="1371600" algn="l" rtl="0" eaLnBrk="1" fontAlgn="base" hangingPunct="1">
              <a:lnSpc>
                <a:spcPct val="90000"/>
              </a:lnSpc>
              <a:spcBef>
                <a:spcPct val="0"/>
              </a:spcBef>
              <a:spcAft>
                <a:spcPct val="0"/>
              </a:spcAft>
              <a:defRPr sz="2600" b="1">
                <a:solidFill>
                  <a:schemeClr val="tx2"/>
                </a:solidFill>
                <a:latin typeface="Arial" pitchFamily="2" charset="0"/>
              </a:defRPr>
            </a:lvl8pPr>
            <a:lvl9pPr marL="1828800" algn="l" rtl="0" eaLnBrk="1" fontAlgn="base" hangingPunct="1">
              <a:lnSpc>
                <a:spcPct val="90000"/>
              </a:lnSpc>
              <a:spcBef>
                <a:spcPct val="0"/>
              </a:spcBef>
              <a:spcAft>
                <a:spcPct val="0"/>
              </a:spcAft>
              <a:defRPr sz="2600" b="1">
                <a:solidFill>
                  <a:schemeClr val="tx2"/>
                </a:solidFill>
                <a:latin typeface="Arial" pitchFamily="2" charset="0"/>
              </a:defRPr>
            </a:lvl9pPr>
          </a:lstStyle>
          <a:p>
            <a:r>
              <a:rPr lang="en-US" sz="3200" b="0" kern="0" dirty="0" smtClean="0">
                <a:solidFill>
                  <a:schemeClr val="bg1"/>
                </a:solidFill>
              </a:rPr>
              <a:t>Benefits of Virtual Card Program</a:t>
            </a:r>
            <a:endParaRPr lang="en-US" sz="3200" b="0" kern="0" dirty="0">
              <a:solidFill>
                <a:schemeClr val="bg1"/>
              </a:solidFill>
            </a:endParaRPr>
          </a:p>
        </p:txBody>
      </p:sp>
      <p:sp>
        <p:nvSpPr>
          <p:cNvPr id="4" name="Date Placeholder 3"/>
          <p:cNvSpPr>
            <a:spLocks noGrp="1"/>
          </p:cNvSpPr>
          <p:nvPr>
            <p:ph type="dt" sz="half" idx="2"/>
          </p:nvPr>
        </p:nvSpPr>
        <p:spPr/>
        <p:txBody>
          <a:bodyPr/>
          <a:lstStyle/>
          <a:p>
            <a:fld id="{CC77D577-005B-4108-B610-F4DB02627051}" type="datetime4">
              <a:rPr lang="en-US" smtClean="0"/>
              <a:t>July 20, 2015</a:t>
            </a:fld>
            <a:endParaRPr lang="en-US" dirty="0"/>
          </a:p>
        </p:txBody>
      </p:sp>
      <p:pic>
        <p:nvPicPr>
          <p:cNvPr id="5" name="Picture 2" descr="EFS - Electronic Funds Sour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900" y="4592751"/>
            <a:ext cx="2533650" cy="722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040212"/>
      </p:ext>
    </p:extLst>
  </p:cSld>
  <p:clrMapOvr>
    <a:masterClrMapping/>
  </p:clrMapOvr>
</p:sld>
</file>

<file path=ppt/theme/theme1.xml><?xml version="1.0" encoding="utf-8"?>
<a:theme xmlns:a="http://schemas.openxmlformats.org/drawingml/2006/main" name="1_mw_template">
  <a:themeElements>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asterCard Worldw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000" b="0" i="0" u="none" strike="noStrike" cap="none" normalizeH="0" baseline="0" dirty="0" err="1" smtClean="0">
            <a:ln>
              <a:noFill/>
            </a:ln>
            <a:solidFill>
              <a:schemeClr val="tx1"/>
            </a:solidFill>
            <a:effectLst/>
            <a:latin typeface="Arial" pitchFamily="2" charset="0"/>
          </a:defRPr>
        </a:defPPr>
      </a:lstStyle>
    </a:spDef>
    <a:lnDef>
      <a:spPr bwMode="gray">
        <a:solidFill>
          <a:schemeClr val="accent1"/>
        </a:solidFill>
        <a:ln w="9525" cap="flat" cmpd="sng" algn="ctr">
          <a:solidFill>
            <a:schemeClr val="tx1"/>
          </a:solidFill>
          <a:prstDash val="solid"/>
          <a:miter lim="800000"/>
          <a:headEnd type="none" w="med" len="med"/>
          <a:tailEnd type="none" w="med" len="med"/>
        </a:ln>
        <a:effectLst/>
      </a:spPr>
      <a:bodyPr/>
      <a:lstStyle/>
    </a:lnDef>
    <a:txDef>
      <a:spPr bwMode="gray">
        <a:noFill/>
      </a:spPr>
      <a:bodyPr wrap="square" rtlCol="0">
        <a:spAutoFit/>
      </a:bodyPr>
      <a:lstStyle>
        <a:defPPr>
          <a:lnSpc>
            <a:spcPct val="90000"/>
          </a:lnSpc>
          <a:spcBef>
            <a:spcPts val="600"/>
          </a:spcBef>
          <a:defRPr dirty="0" err="1" smtClean="0">
            <a:latin typeface="+mn-lt"/>
          </a:defRPr>
        </a:defPPr>
      </a:lstStyle>
    </a:txDef>
  </a:objectDefaults>
  <a:extraClrSchemeLst>
    <a:extraClrScheme>
      <a:clrScheme name="mw_template 1">
        <a:dk1>
          <a:srgbClr val="000000"/>
        </a:dk1>
        <a:lt1>
          <a:srgbClr val="FFFFFF"/>
        </a:lt1>
        <a:dk2>
          <a:srgbClr val="6B6B6B"/>
        </a:dk2>
        <a:lt2>
          <a:srgbClr val="FF9900"/>
        </a:lt2>
        <a:accent1>
          <a:srgbClr val="D86006"/>
        </a:accent1>
        <a:accent2>
          <a:srgbClr val="449BBA"/>
        </a:accent2>
        <a:accent3>
          <a:srgbClr val="FFFFFF"/>
        </a:accent3>
        <a:accent4>
          <a:srgbClr val="000000"/>
        </a:accent4>
        <a:accent5>
          <a:srgbClr val="E9B6AA"/>
        </a:accent5>
        <a:accent6>
          <a:srgbClr val="3D8CA8"/>
        </a:accent6>
        <a:hlink>
          <a:srgbClr val="9F3F71"/>
        </a:hlink>
        <a:folHlink>
          <a:srgbClr val="48B68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asterCard Worldw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asterCard Worldw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w_template">
    <a:majorFont>
      <a:latin typeface="Frutiger 45 Light"/>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w_template">
    <a:majorFont>
      <a:latin typeface="Frutiger 45 Light"/>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w_template">
    <a:majorFont>
      <a:latin typeface="Frutiger 45 Light"/>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4794</TotalTime>
  <Words>833</Words>
  <Application>Microsoft Office PowerPoint</Application>
  <PresentationFormat>On-screen Show (4:3)</PresentationFormat>
  <Paragraphs>131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1_mw_template</vt:lpstr>
      <vt:lpstr>PowerPoint Presentation</vt:lpstr>
      <vt:lpstr>What CFO’s Are Saying…</vt:lpstr>
      <vt:lpstr>Actions Speak Louder Than Words…</vt:lpstr>
      <vt:lpstr>Purchasing Card Solutions Designed  to Address Different Spend Categories</vt:lpstr>
      <vt:lpstr>Current and Projected Purchasing Card Spend in North America</vt:lpstr>
      <vt:lpstr>Future Growth of Purchasing Card Platforms</vt:lpstr>
      <vt:lpstr>Reasons for Expected Future Increases in EAP Account Spending</vt:lpstr>
      <vt:lpstr>Why are More Vendors Accepting PCards?</vt:lpstr>
      <vt:lpstr>PowerPoint Presentation</vt:lpstr>
      <vt:lpstr>PowerPoint Presentation</vt:lpstr>
      <vt:lpstr>PowerPoint Presentation</vt:lpstr>
    </vt:vector>
  </TitlesOfParts>
  <Company>MasterCard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MasterCard Presentation Template</dc:title>
  <dc:creator>Brand Strategy &amp; Design</dc:creator>
  <dc:description>Office 2010 Template - Modified Corp Sig</dc:description>
  <cp:lastModifiedBy>Christopher Shanahan</cp:lastModifiedBy>
  <cp:revision>357</cp:revision>
  <cp:lastPrinted>2014-04-24T15:29:59Z</cp:lastPrinted>
  <dcterms:created xsi:type="dcterms:W3CDTF">2013-07-10T20:28:12Z</dcterms:created>
  <dcterms:modified xsi:type="dcterms:W3CDTF">2015-07-20T13:11:09Z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w_template_date">
    <vt:lpwstr>20130730</vt:lpwstr>
  </property>
  <property fmtid="{D5CDD505-2E9C-101B-9397-08002B2CF9AE}" pid="3" name="mw_font">
    <vt:lpwstr>Arial</vt:lpwstr>
  </property>
  <property fmtid="{D5CDD505-2E9C-101B-9397-08002B2CF9AE}" pid="4" name="mw_MovePageNumber">
    <vt:bool>true</vt:bool>
  </property>
  <property fmtid="{D5CDD505-2E9C-101B-9397-08002B2CF9AE}" pid="5" name="CorporateSignature">
    <vt:lpwstr>MasterCard</vt:lpwstr>
  </property>
  <property fmtid="{D5CDD505-2E9C-101B-9397-08002B2CF9AE}" pid="6" name="mw_type">
    <vt:lpwstr>MW</vt:lpwstr>
  </property>
</Properties>
</file>